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92" r:id="rId3"/>
    <p:sldId id="293" r:id="rId4"/>
    <p:sldId id="277" r:id="rId5"/>
    <p:sldId id="258" r:id="rId6"/>
    <p:sldId id="259" r:id="rId7"/>
    <p:sldId id="261" r:id="rId8"/>
    <p:sldId id="304" r:id="rId9"/>
    <p:sldId id="302" r:id="rId10"/>
    <p:sldId id="303" r:id="rId11"/>
    <p:sldId id="262" r:id="rId12"/>
    <p:sldId id="263" r:id="rId13"/>
    <p:sldId id="294" r:id="rId14"/>
    <p:sldId id="265" r:id="rId15"/>
    <p:sldId id="260" r:id="rId16"/>
    <p:sldId id="276" r:id="rId17"/>
    <p:sldId id="271" r:id="rId18"/>
    <p:sldId id="288" r:id="rId19"/>
    <p:sldId id="305"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222" autoAdjust="0"/>
  </p:normalViewPr>
  <p:slideViewPr>
    <p:cSldViewPr snapToGrid="0" snapToObjects="1">
      <p:cViewPr>
        <p:scale>
          <a:sx n="66" d="100"/>
          <a:sy n="66" d="100"/>
        </p:scale>
        <p:origin x="-1944" y="-3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AFC2DB-2481-FD4C-9C95-F5DF392D2208}" type="datetimeFigureOut">
              <a:rPr lang="en-US" smtClean="0"/>
              <a:pPr/>
              <a:t>4/29/2021</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1A6B2D-D972-BA4B-B97E-BA9F313A3418}" type="slidenum">
              <a:rPr lang="pt-PT" smtClean="0"/>
              <a:pPr/>
              <a:t>‹nº›</a:t>
            </a:fld>
            <a:endParaRPr lang="pt-PT"/>
          </a:p>
        </p:txBody>
      </p:sp>
    </p:spTree>
    <p:extLst>
      <p:ext uri="{BB962C8B-B14F-4D97-AF65-F5344CB8AC3E}">
        <p14:creationId xmlns:p14="http://schemas.microsoft.com/office/powerpoint/2010/main" val="22131241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smtClean="0"/>
          </a:p>
        </p:txBody>
      </p:sp>
      <p:sp>
        <p:nvSpPr>
          <p:cNvPr id="4" name="Slide Number Placeholder 3"/>
          <p:cNvSpPr>
            <a:spLocks noGrp="1"/>
          </p:cNvSpPr>
          <p:nvPr>
            <p:ph type="sldNum" sz="quarter" idx="10"/>
          </p:nvPr>
        </p:nvSpPr>
        <p:spPr/>
        <p:txBody>
          <a:bodyPr/>
          <a:lstStyle/>
          <a:p>
            <a:fld id="{481A6B2D-D972-BA4B-B97E-BA9F313A3418}" type="slidenum">
              <a:rPr lang="pt-PT" smtClean="0"/>
              <a:pPr/>
              <a:t>7</a:t>
            </a:fld>
            <a:endParaRPr lang="pt-PT"/>
          </a:p>
        </p:txBody>
      </p:sp>
    </p:spTree>
    <p:extLst>
      <p:ext uri="{BB962C8B-B14F-4D97-AF65-F5344CB8AC3E}">
        <p14:creationId xmlns:p14="http://schemas.microsoft.com/office/powerpoint/2010/main" val="102638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Marcador de Posição do Número do Diapositivo 3"/>
          <p:cNvSpPr>
            <a:spLocks noGrp="1"/>
          </p:cNvSpPr>
          <p:nvPr>
            <p:ph type="sldNum" sz="quarter" idx="10"/>
          </p:nvPr>
        </p:nvSpPr>
        <p:spPr/>
        <p:txBody>
          <a:bodyPr/>
          <a:lstStyle/>
          <a:p>
            <a:fld id="{FEF96BA4-FB3E-463D-A6BC-5FA3A8FC9A61}" type="slidenum">
              <a:rPr lang="pt-PT" smtClean="0"/>
              <a:pPr/>
              <a:t>8</a:t>
            </a:fld>
            <a:endParaRPr lang="pt-PT"/>
          </a:p>
        </p:txBody>
      </p:sp>
    </p:spTree>
    <p:extLst>
      <p:ext uri="{BB962C8B-B14F-4D97-AF65-F5344CB8AC3E}">
        <p14:creationId xmlns:p14="http://schemas.microsoft.com/office/powerpoint/2010/main" val="265638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FADO:</a:t>
            </a:r>
            <a:r>
              <a:rPr lang="pt-PT" sz="1200" b="0" i="0" dirty="0">
                <a:effectLst/>
                <a:latin typeface="Verdana" panose="020B0604030504040204" pitchFamily="34" charset="0"/>
              </a:rPr>
              <a:t>A origem do fado, um estilo musical tipicamente português, é de difícil localização temporal e geográfica.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0" i="0" dirty="0">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FADO: </a:t>
            </a:r>
            <a:r>
              <a:rPr lang="pt-PT" sz="1200" b="0" i="0" dirty="0">
                <a:effectLst/>
                <a:latin typeface="Verdana" panose="020B0604030504040204" pitchFamily="34" charset="0"/>
              </a:rPr>
              <a:t>A origem do fado, um estilo musical tipicamente português, é de difícil localização temporal e geográfica.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kern="1200" dirty="0">
                <a:solidFill>
                  <a:schemeClr val="tx1"/>
                </a:solidFill>
                <a:effectLst/>
                <a:latin typeface="+mn-lt"/>
                <a:ea typeface="+mn-ea"/>
                <a:cs typeface="+mn-cs"/>
              </a:rPr>
              <a:t>O Fado é Património Imaterial da Humanidade desde 2011. Esteve durante muitos anos ligado ao nome de Amália, mas hoje é tão grande a nova geração de fadistas, que Mariza, Gisela João, </a:t>
            </a:r>
            <a:r>
              <a:rPr lang="pt-PT" sz="1200" b="0" i="0" kern="1200" dirty="0" err="1">
                <a:solidFill>
                  <a:schemeClr val="tx1"/>
                </a:solidFill>
                <a:effectLst/>
                <a:latin typeface="+mn-lt"/>
                <a:ea typeface="+mn-ea"/>
                <a:cs typeface="+mn-cs"/>
              </a:rPr>
              <a:t>Camané</a:t>
            </a:r>
            <a:r>
              <a:rPr lang="pt-PT" sz="1200" b="0" i="0" kern="1200" dirty="0">
                <a:solidFill>
                  <a:schemeClr val="tx1"/>
                </a:solidFill>
                <a:effectLst/>
                <a:latin typeface="+mn-lt"/>
                <a:ea typeface="+mn-ea"/>
                <a:cs typeface="+mn-cs"/>
              </a:rPr>
              <a:t>, Carminho ou Ana Moura são apenas alguns dos nomes mais conhecidos internacionalmente.</a:t>
            </a: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
            </a:r>
            <a:br>
              <a:rPr lang="pt-PT" dirty="0"/>
            </a:br>
            <a:r>
              <a:rPr lang="pt-PT" sz="1200" b="0" i="0" kern="1200" dirty="0">
                <a:solidFill>
                  <a:schemeClr val="tx1"/>
                </a:solidFill>
                <a:effectLst/>
                <a:latin typeface="+mn-lt"/>
                <a:ea typeface="+mn-ea"/>
                <a:cs typeface="+mn-cs"/>
              </a:rPr>
              <a:t>Para o sentir em toda a profundidade, nada como ouvi-lo numa casa de fados, à luz da vela e da emoção das vozes e da guitarra portuguesa. O </a:t>
            </a:r>
            <a:r>
              <a:rPr lang="pt-PT" sz="1200" b="1" i="0" kern="1200" dirty="0">
                <a:solidFill>
                  <a:schemeClr val="tx1"/>
                </a:solidFill>
                <a:effectLst/>
                <a:latin typeface="+mn-lt"/>
                <a:ea typeface="+mn-ea"/>
                <a:cs typeface="+mn-cs"/>
              </a:rPr>
              <a:t>Museu do Fado</a:t>
            </a:r>
            <a:r>
              <a:rPr lang="pt-PT" sz="1200" b="0" i="0" kern="1200" dirty="0">
                <a:solidFill>
                  <a:schemeClr val="tx1"/>
                </a:solidFill>
                <a:effectLst/>
                <a:latin typeface="+mn-lt"/>
                <a:ea typeface="+mn-ea"/>
                <a:cs typeface="+mn-cs"/>
              </a:rPr>
              <a:t>, em Lisboa, também é um bom local para se familiarizar com esta música tão característica de Portugal.</a:t>
            </a:r>
            <a:endParaRPr lang="en-US" sz="1200" dirty="0"/>
          </a:p>
          <a:p>
            <a:endParaRPr lang="pt-PT" dirty="0"/>
          </a:p>
          <a:p>
            <a:r>
              <a:rPr lang="pt-PT" sz="1200" b="0" i="0" kern="1200" dirty="0">
                <a:solidFill>
                  <a:schemeClr val="tx1"/>
                </a:solidFill>
                <a:effectLst/>
                <a:latin typeface="+mn-lt"/>
                <a:ea typeface="+mn-ea"/>
                <a:cs typeface="+mn-cs"/>
              </a:rPr>
              <a:t>A origem do fado, um estilo musical tipicamente português, é de difícil localização temporal e geográfica. Mesmo assim, pensa-se que o fado de Lisboa terá nascido a partir dos cânticos do povo muçulmano, marcadamente dolentes e melancólicos. Outras teorias apontam para a origem do fado no lundum, música dos escravos brasileiros que teria chegado até nós através dos marinheiros, cerca de 1820. Outra hipótese remete para os trovadores medievais cujas canções contêm características que o fado conserva. As cantigas de amigo revelam semelhanças com alguns temas recorrentes do Fado de Lisboa, assim como as cantigas de amor possuem a áurea romântica do Fado de Coimbra.</a:t>
            </a: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pt-PT" dirty="0"/>
          </a:p>
        </p:txBody>
      </p:sp>
      <p:sp>
        <p:nvSpPr>
          <p:cNvPr id="4" name="Marcador de Posição do Número do Diapositivo 3"/>
          <p:cNvSpPr>
            <a:spLocks noGrp="1"/>
          </p:cNvSpPr>
          <p:nvPr>
            <p:ph type="sldNum" sz="quarter" idx="5"/>
          </p:nvPr>
        </p:nvSpPr>
        <p:spPr/>
        <p:txBody>
          <a:bodyPr/>
          <a:lstStyle/>
          <a:p>
            <a:fld id="{FEF96BA4-FB3E-463D-A6BC-5FA3A8FC9A61}" type="slidenum">
              <a:rPr lang="pt-PT" smtClean="0"/>
              <a:pPr/>
              <a:t>10</a:t>
            </a:fld>
            <a:endParaRPr lang="pt-PT"/>
          </a:p>
        </p:txBody>
      </p:sp>
    </p:spTree>
    <p:extLst>
      <p:ext uri="{BB962C8B-B14F-4D97-AF65-F5344CB8AC3E}">
        <p14:creationId xmlns:p14="http://schemas.microsoft.com/office/powerpoint/2010/main" val="932249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481A6B2D-D972-BA4B-B97E-BA9F313A3418}" type="slidenum">
              <a:rPr lang="pt-PT" smtClean="0"/>
              <a:pPr/>
              <a:t>14</a:t>
            </a:fld>
            <a:endParaRPr lang="pt-PT"/>
          </a:p>
        </p:txBody>
      </p:sp>
    </p:spTree>
    <p:extLst>
      <p:ext uri="{BB962C8B-B14F-4D97-AF65-F5344CB8AC3E}">
        <p14:creationId xmlns:p14="http://schemas.microsoft.com/office/powerpoint/2010/main" val="116052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481A6B2D-D972-BA4B-B97E-BA9F313A3418}" type="slidenum">
              <a:rPr lang="pt-PT" smtClean="0"/>
              <a:pPr/>
              <a:t>17</a:t>
            </a:fld>
            <a:endParaRPr lang="pt-PT"/>
          </a:p>
        </p:txBody>
      </p:sp>
    </p:spTree>
    <p:extLst>
      <p:ext uri="{BB962C8B-B14F-4D97-AF65-F5344CB8AC3E}">
        <p14:creationId xmlns:p14="http://schemas.microsoft.com/office/powerpoint/2010/main" val="116052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481A6B2D-D972-BA4B-B97E-BA9F313A3418}" type="slidenum">
              <a:rPr lang="pt-PT" smtClean="0"/>
              <a:pPr/>
              <a:t>19</a:t>
            </a:fld>
            <a:endParaRPr lang="pt-PT"/>
          </a:p>
        </p:txBody>
      </p:sp>
    </p:spTree>
    <p:extLst>
      <p:ext uri="{BB962C8B-B14F-4D97-AF65-F5344CB8AC3E}">
        <p14:creationId xmlns:p14="http://schemas.microsoft.com/office/powerpoint/2010/main" val="404959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481A6B2D-D972-BA4B-B97E-BA9F313A3418}" type="slidenum">
              <a:rPr lang="pt-PT" smtClean="0"/>
              <a:pPr/>
              <a:t>20</a:t>
            </a:fld>
            <a:endParaRPr lang="pt-PT"/>
          </a:p>
        </p:txBody>
      </p:sp>
    </p:spTree>
    <p:extLst>
      <p:ext uri="{BB962C8B-B14F-4D97-AF65-F5344CB8AC3E}">
        <p14:creationId xmlns:p14="http://schemas.microsoft.com/office/powerpoint/2010/main" val="1160522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pt-PT"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dirty="0"/>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‹nº›</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pt-PT"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‹nº›</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pt-PT" smtClean="0"/>
              <a:t>Click to edit Master title style</a:t>
            </a:r>
            <a:endParaRPr/>
          </a:p>
        </p:txBody>
      </p:sp>
    </p:spTree>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‹nº›</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pt-PT"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Tree>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pt-PT"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pt-PT"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pt-PT"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dirty="0"/>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pt-PT"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pt-PT"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pt-PT"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pPr/>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pt-PT" smtClean="0"/>
              <a:t>Click to edit Master title style</a:t>
            </a:r>
            <a:endParaRPr/>
          </a:p>
        </p:txBody>
      </p:sp>
      <p:sp>
        <p:nvSpPr>
          <p:cNvPr id="3" name="Date Placeholder 2"/>
          <p:cNvSpPr>
            <a:spLocks noGrp="1"/>
          </p:cNvSpPr>
          <p:nvPr>
            <p:ph type="dt" sz="half" idx="10"/>
          </p:nvPr>
        </p:nvSpPr>
        <p:spPr/>
        <p:txBody>
          <a:bodyPr/>
          <a:lstStyle/>
          <a:p>
            <a:fld id="{8F1B69E8-23E9-4C1F-AA2B-3C5BA6EDBEAE}" type="datetimeFigureOut">
              <a:rPr lang="en-US" smtClean="0"/>
              <a:pPr/>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pPr/>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pt-PT"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8F1B69E8-23E9-4C1F-AA2B-3C5BA6EDBEAE}" type="datetimeFigureOut">
              <a:rPr lang="en-US" smtClean="0"/>
              <a:pPr/>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‹nº›</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cstate="print"/>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pt-PT"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pPr/>
              <a:t>4/29/2021</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pPr/>
              <a:t>‹nº›</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split orient="vert"/>
  </p:transition>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gif"/><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8.jpe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6.gif"/><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gif"/><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6.gif"/><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8.jpeg"/><Relationship Id="rId4" Type="http://schemas.openxmlformats.org/officeDocument/2006/relationships/image" Target="../media/image73.png"/><Relationship Id="rId9" Type="http://schemas.openxmlformats.org/officeDocument/2006/relationships/image" Target="../media/image77.jpeg"/></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6.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6.gif"/><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gif"/><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gif"/></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596939" y="3124297"/>
            <a:ext cx="7551601" cy="1612607"/>
          </a:xfrm>
        </p:spPr>
        <p:txBody>
          <a:bodyPr/>
          <a:lstStyle/>
          <a:p>
            <a:r>
              <a:rPr lang="pt-PT" sz="8800" b="1" dirty="0" smtClean="0">
                <a:effectLst>
                  <a:outerShdw blurRad="38100" dist="38100" dir="2700000" algn="tl">
                    <a:srgbClr val="000000">
                      <a:alpha val="43137"/>
                    </a:srgbClr>
                  </a:outerShdw>
                </a:effectLst>
                <a:latin typeface="Pristina" panose="03060402040406080204" pitchFamily="66" charset="0"/>
                <a:cs typeface="Planet Benson 2"/>
              </a:rPr>
              <a:t>Portugal</a:t>
            </a:r>
            <a:endParaRPr lang="pt-PT" sz="8800" b="1" dirty="0">
              <a:effectLst>
                <a:outerShdw blurRad="38100" dist="38100" dir="2700000" algn="tl">
                  <a:srgbClr val="000000">
                    <a:alpha val="43137"/>
                  </a:srgbClr>
                </a:outerShdw>
              </a:effectLst>
              <a:latin typeface="Pristina" panose="03060402040406080204" pitchFamily="66" charset="0"/>
              <a:cs typeface="Planet Benson 2"/>
            </a:endParaRPr>
          </a:p>
        </p:txBody>
      </p:sp>
      <p:sp>
        <p:nvSpPr>
          <p:cNvPr id="3" name="Subtitle 2"/>
          <p:cNvSpPr>
            <a:spLocks noGrp="1"/>
          </p:cNvSpPr>
          <p:nvPr>
            <p:ph type="subTitle" idx="1"/>
          </p:nvPr>
        </p:nvSpPr>
        <p:spPr/>
        <p:txBody>
          <a:bodyPr>
            <a:normAutofit/>
          </a:bodyPr>
          <a:lstStyle/>
          <a:p>
            <a:r>
              <a:rPr lang="pt-PT" sz="2800" dirty="0" smtClean="0">
                <a:latin typeface="Calibri" panose="020F0502020204030204" pitchFamily="34" charset="0"/>
              </a:rPr>
              <a:t>WHERE WE ARE ...</a:t>
            </a:r>
            <a:endParaRPr lang="pt-PT" sz="2800" dirty="0">
              <a:latin typeface="Calibri" panose="020F0502020204030204" pitchFamily="34" charset="0"/>
            </a:endParaRPr>
          </a:p>
        </p:txBody>
      </p:sp>
      <p:pic>
        <p:nvPicPr>
          <p:cNvPr id="5" name="Picture 14" descr="Resultado de imagem para portugal jose de guimarae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1270203">
            <a:off x="4227549" y="3581474"/>
            <a:ext cx="911805" cy="965441"/>
          </a:xfrm>
          <a:prstGeom prst="rect">
            <a:avLst/>
          </a:prstGeom>
          <a:noFill/>
        </p:spPr>
      </p:pic>
    </p:spTree>
    <p:extLst>
      <p:ext uri="{BB962C8B-B14F-4D97-AF65-F5344CB8AC3E}">
        <p14:creationId xmlns:p14="http://schemas.microsoft.com/office/powerpoint/2010/main" val="4016170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4B4A2517-0C44-40B3-B34A-03E1C7ADAB86}"/>
              </a:ext>
            </a:extLst>
          </p:cNvPr>
          <p:cNvPicPr>
            <a:picLocks noChangeAspect="1"/>
          </p:cNvPicPr>
          <p:nvPr/>
        </p:nvPicPr>
        <p:blipFill rotWithShape="1">
          <a:blip r:embed="rId3" cstate="print">
            <a:extLst/>
          </a:blip>
          <a:srcRect t="11201" r="1" b="8638"/>
          <a:stretch/>
        </p:blipFill>
        <p:spPr>
          <a:xfrm>
            <a:off x="266233" y="405716"/>
            <a:ext cx="5459920" cy="31320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Marcador de Posição de Conteúdo 4">
            <a:extLst>
              <a:ext uri="{FF2B5EF4-FFF2-40B4-BE49-F238E27FC236}">
                <a16:creationId xmlns="" xmlns:a16="http://schemas.microsoft.com/office/drawing/2014/main" id="{597BD42D-64F8-4758-AB16-4D1B74D51236}"/>
              </a:ext>
            </a:extLst>
          </p:cNvPr>
          <p:cNvPicPr>
            <a:picLocks noChangeAspect="1"/>
          </p:cNvPicPr>
          <p:nvPr/>
        </p:nvPicPr>
        <p:blipFill rotWithShape="1">
          <a:blip r:embed="rId4" cstate="print">
            <a:extLst/>
          </a:blip>
          <a:srcRect l="10754" r="13415" b="-1"/>
          <a:stretch/>
        </p:blipFill>
        <p:spPr>
          <a:xfrm>
            <a:off x="5304360" y="405716"/>
            <a:ext cx="2856849" cy="31395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Resultado de imagem para Fado de Coimbra">
            <a:extLst>
              <a:ext uri="{FF2B5EF4-FFF2-40B4-BE49-F238E27FC236}">
                <a16:creationId xmlns="" xmlns:a16="http://schemas.microsoft.com/office/drawing/2014/main" id="{01B60CA7-66EC-48B4-AAAA-B45C9A0790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56" r="-2" b="30267"/>
          <a:stretch/>
        </p:blipFill>
        <p:spPr bwMode="auto">
          <a:xfrm>
            <a:off x="694496" y="2804136"/>
            <a:ext cx="4085848" cy="26828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 xmlns:a16="http://schemas.microsoft.com/office/drawing/2014/main" id="{39C3888C-576D-425C-865D-CC6EBBF1CBC4}"/>
              </a:ext>
            </a:extLst>
          </p:cNvPr>
          <p:cNvPicPr>
            <a:picLocks noChangeAspect="1"/>
          </p:cNvPicPr>
          <p:nvPr/>
        </p:nvPicPr>
        <p:blipFill rotWithShape="1">
          <a:blip r:embed="rId6" cstate="print">
            <a:extLst/>
          </a:blip>
          <a:srcRect r="-3" b="13637"/>
          <a:stretch/>
        </p:blipFill>
        <p:spPr>
          <a:xfrm>
            <a:off x="4085863" y="2558005"/>
            <a:ext cx="4215846" cy="26737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92" name="Rectangle 191">
            <a:extLst>
              <a:ext uri="{FF2B5EF4-FFF2-40B4-BE49-F238E27FC236}">
                <a16:creationId xmlns="" xmlns:a16="http://schemas.microsoft.com/office/drawing/2014/main" id="{25414FA1-2D4C-41DB-83DE-4F3E38C10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xaDeTexto 2"/>
          <p:cNvSpPr txBox="1"/>
          <p:nvPr/>
        </p:nvSpPr>
        <p:spPr>
          <a:xfrm>
            <a:off x="127322" y="5695346"/>
            <a:ext cx="8854632" cy="954107"/>
          </a:xfrm>
          <a:prstGeom prst="rect">
            <a:avLst/>
          </a:prstGeom>
          <a:noFill/>
        </p:spPr>
        <p:txBody>
          <a:bodyPr wrap="square" rtlCol="0">
            <a:spAutoFit/>
          </a:bodyPr>
          <a:lstStyle/>
          <a:p>
            <a:pPr algn="ctr"/>
            <a:r>
              <a:rPr lang="en-US" sz="2800" dirty="0">
                <a:latin typeface="Calibri" panose="020F0502020204030204" pitchFamily="34" charset="0"/>
              </a:rPr>
              <a:t>We are also proud to have a very beautiful and typically Portuguese musical style, FADO ...</a:t>
            </a:r>
            <a:endParaRPr lang="pt-PT" sz="2400" dirty="0">
              <a:latin typeface="Calibri" panose="020F0502020204030204" pitchFamily="34" charset="0"/>
            </a:endParaRPr>
          </a:p>
        </p:txBody>
      </p:sp>
    </p:spTree>
    <p:extLst>
      <p:ext uri="{BB962C8B-B14F-4D97-AF65-F5344CB8AC3E}">
        <p14:creationId xmlns:p14="http://schemas.microsoft.com/office/powerpoint/2010/main" val="2718262299"/>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5949133"/>
            <a:ext cx="9144000" cy="954107"/>
          </a:xfrm>
          <a:prstGeom prst="rect">
            <a:avLst/>
          </a:prstGeom>
          <a:noFill/>
        </p:spPr>
        <p:txBody>
          <a:bodyPr wrap="square" rtlCol="0">
            <a:spAutoFit/>
          </a:bodyPr>
          <a:lstStyle/>
          <a:p>
            <a:pPr algn="ctr"/>
            <a:r>
              <a:rPr lang="pt-PT" sz="2800" dirty="0" smtClean="0">
                <a:solidFill>
                  <a:srgbClr val="FFFFFF"/>
                </a:solidFill>
                <a:latin typeface="Calibri" panose="020F0502020204030204" pitchFamily="34" charset="0"/>
              </a:rPr>
              <a:t> </a:t>
            </a:r>
            <a:r>
              <a:rPr lang="pt-PT" sz="2800" dirty="0" smtClean="0">
                <a:latin typeface="Calibri" panose="020F0502020204030204" pitchFamily="34" charset="0"/>
              </a:rPr>
              <a:t>Almada </a:t>
            </a:r>
            <a:r>
              <a:rPr lang="pt-PT" sz="2800" dirty="0" err="1" smtClean="0">
                <a:latin typeface="Calibri" panose="020F0502020204030204" pitchFamily="34" charset="0"/>
              </a:rPr>
              <a:t>is</a:t>
            </a:r>
            <a:r>
              <a:rPr lang="pt-PT" sz="2800" dirty="0" smtClean="0">
                <a:latin typeface="Calibri" panose="020F0502020204030204" pitchFamily="34" charset="0"/>
              </a:rPr>
              <a:t> </a:t>
            </a:r>
            <a:r>
              <a:rPr lang="pt-PT" sz="2800" dirty="0" err="1" smtClean="0">
                <a:latin typeface="Calibri" panose="020F0502020204030204" pitchFamily="34" charset="0"/>
              </a:rPr>
              <a:t>located</a:t>
            </a:r>
            <a:r>
              <a:rPr lang="pt-PT" sz="2800" dirty="0" smtClean="0">
                <a:latin typeface="Calibri" panose="020F0502020204030204" pitchFamily="34" charset="0"/>
              </a:rPr>
              <a:t> </a:t>
            </a:r>
            <a:r>
              <a:rPr lang="pt-PT" sz="2800" dirty="0" err="1" smtClean="0">
                <a:latin typeface="Calibri" panose="020F0502020204030204" pitchFamily="34" charset="0"/>
              </a:rPr>
              <a:t>on</a:t>
            </a:r>
            <a:r>
              <a:rPr lang="pt-PT" sz="2800" dirty="0" smtClean="0">
                <a:latin typeface="Calibri" panose="020F0502020204030204" pitchFamily="34" charset="0"/>
              </a:rPr>
              <a:t> </a:t>
            </a:r>
            <a:r>
              <a:rPr lang="pt-PT" sz="2800" dirty="0" err="1" smtClean="0">
                <a:latin typeface="Calibri" panose="020F0502020204030204" pitchFamily="34" charset="0"/>
              </a:rPr>
              <a:t>the</a:t>
            </a:r>
            <a:r>
              <a:rPr lang="pt-PT" sz="2800" dirty="0" smtClean="0">
                <a:latin typeface="Calibri" panose="020F0502020204030204" pitchFamily="34" charset="0"/>
              </a:rPr>
              <a:t> </a:t>
            </a:r>
            <a:r>
              <a:rPr lang="pt-PT" sz="2800" dirty="0" err="1" smtClean="0">
                <a:latin typeface="Calibri" panose="020F0502020204030204" pitchFamily="34" charset="0"/>
              </a:rPr>
              <a:t>south</a:t>
            </a:r>
            <a:r>
              <a:rPr lang="pt-PT" sz="2800" dirty="0" smtClean="0">
                <a:latin typeface="Calibri" panose="020F0502020204030204" pitchFamily="34" charset="0"/>
              </a:rPr>
              <a:t> </a:t>
            </a:r>
            <a:r>
              <a:rPr lang="pt-PT" sz="2800" dirty="0" err="1" smtClean="0">
                <a:latin typeface="Calibri" panose="020F0502020204030204" pitchFamily="34" charset="0"/>
              </a:rPr>
              <a:t>bank</a:t>
            </a:r>
            <a:r>
              <a:rPr lang="pt-PT" sz="2800" dirty="0" smtClean="0">
                <a:latin typeface="Calibri" panose="020F0502020204030204" pitchFamily="34" charset="0"/>
              </a:rPr>
              <a:t>  </a:t>
            </a:r>
            <a:r>
              <a:rPr lang="pt-PT" sz="2800" dirty="0" err="1" smtClean="0">
                <a:latin typeface="Calibri" panose="020F0502020204030204" pitchFamily="34" charset="0"/>
              </a:rPr>
              <a:t>of</a:t>
            </a:r>
            <a:r>
              <a:rPr lang="pt-PT" sz="2800" dirty="0" smtClean="0">
                <a:latin typeface="Calibri" panose="020F0502020204030204" pitchFamily="34" charset="0"/>
              </a:rPr>
              <a:t> </a:t>
            </a:r>
            <a:r>
              <a:rPr lang="pt-PT" sz="2800" dirty="0" err="1" smtClean="0">
                <a:latin typeface="Calibri" panose="020F0502020204030204" pitchFamily="34" charset="0"/>
              </a:rPr>
              <a:t>Tagus</a:t>
            </a:r>
            <a:r>
              <a:rPr lang="pt-PT" sz="2800" dirty="0" smtClean="0">
                <a:latin typeface="Calibri" panose="020F0502020204030204" pitchFamily="34" charset="0"/>
              </a:rPr>
              <a:t> </a:t>
            </a:r>
            <a:r>
              <a:rPr lang="pt-PT" sz="2800" dirty="0" err="1" smtClean="0">
                <a:latin typeface="Calibri" panose="020F0502020204030204" pitchFamily="34" charset="0"/>
              </a:rPr>
              <a:t>river</a:t>
            </a:r>
            <a:r>
              <a:rPr lang="pt-PT" sz="2800" dirty="0" smtClean="0">
                <a:latin typeface="Calibri" panose="020F0502020204030204" pitchFamily="34" charset="0"/>
              </a:rPr>
              <a:t>, </a:t>
            </a:r>
            <a:r>
              <a:rPr lang="pt-PT" sz="2800" dirty="0" err="1" smtClean="0">
                <a:latin typeface="Calibri" panose="020F0502020204030204" pitchFamily="34" charset="0"/>
              </a:rPr>
              <a:t>overlooking</a:t>
            </a:r>
            <a:r>
              <a:rPr lang="pt-PT" sz="2800" dirty="0" smtClean="0">
                <a:latin typeface="Calibri" panose="020F0502020204030204" pitchFamily="34" charset="0"/>
              </a:rPr>
              <a:t> </a:t>
            </a:r>
            <a:r>
              <a:rPr lang="pt-PT" sz="2800" dirty="0" err="1" smtClean="0">
                <a:latin typeface="Calibri" panose="020F0502020204030204" pitchFamily="34" charset="0"/>
              </a:rPr>
              <a:t>Lisbon</a:t>
            </a:r>
            <a:r>
              <a:rPr lang="pt-PT" sz="2800" dirty="0" smtClean="0">
                <a:latin typeface="Calibri" panose="020F0502020204030204" pitchFamily="34" charset="0"/>
              </a:rPr>
              <a:t> </a:t>
            </a:r>
            <a:r>
              <a:rPr lang="pt-PT" sz="2800" dirty="0" err="1" smtClean="0">
                <a:latin typeface="Calibri" panose="020F0502020204030204" pitchFamily="34" charset="0"/>
              </a:rPr>
              <a:t>and</a:t>
            </a:r>
            <a:r>
              <a:rPr lang="pt-PT" sz="2800" dirty="0" smtClean="0">
                <a:latin typeface="Calibri" panose="020F0502020204030204" pitchFamily="34" charset="0"/>
              </a:rPr>
              <a:t> </a:t>
            </a:r>
            <a:r>
              <a:rPr lang="pt-PT" sz="2800" dirty="0" err="1" smtClean="0">
                <a:latin typeface="Calibri" panose="020F0502020204030204" pitchFamily="34" charset="0"/>
              </a:rPr>
              <a:t>the</a:t>
            </a:r>
            <a:r>
              <a:rPr lang="pt-PT" sz="2800" dirty="0" smtClean="0">
                <a:latin typeface="Calibri" panose="020F0502020204030204" pitchFamily="34" charset="0"/>
              </a:rPr>
              <a:t> Seixal </a:t>
            </a:r>
            <a:r>
              <a:rPr lang="pt-PT" sz="2800" dirty="0" err="1" smtClean="0">
                <a:latin typeface="Calibri" panose="020F0502020204030204" pitchFamily="34" charset="0"/>
              </a:rPr>
              <a:t>bay</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7" name="Picture 2" descr="http://www.teiaportuguesa.com/imagens/bandeiraportuguesa.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Resultado de imagem para baia seixal"/>
          <p:cNvPicPr>
            <a:picLocks noChangeAspect="1" noChangeArrowheads="1"/>
          </p:cNvPicPr>
          <p:nvPr/>
        </p:nvPicPr>
        <p:blipFill>
          <a:blip r:embed="rId3" cstate="print"/>
          <a:srcRect/>
          <a:stretch>
            <a:fillRect/>
          </a:stretch>
        </p:blipFill>
        <p:spPr bwMode="auto">
          <a:xfrm>
            <a:off x="5168994" y="1398415"/>
            <a:ext cx="3539578" cy="1997926"/>
          </a:xfrm>
          <a:prstGeom prst="rect">
            <a:avLst/>
          </a:prstGeom>
          <a:ln>
            <a:noFill/>
          </a:ln>
          <a:effectLst>
            <a:softEdge rad="112500"/>
          </a:effectLst>
        </p:spPr>
      </p:pic>
      <p:sp>
        <p:nvSpPr>
          <p:cNvPr id="21510" name="AutoShape 6" descr="Resultado de imagem para lisboa vista de alm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1512" name="AutoShape 8" descr="Resultado de imagem para lisboa vista de alm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21514" name="Picture 10" descr="Imagem relacionada"/>
          <p:cNvPicPr>
            <a:picLocks noChangeAspect="1" noChangeArrowheads="1"/>
          </p:cNvPicPr>
          <p:nvPr/>
        </p:nvPicPr>
        <p:blipFill>
          <a:blip r:embed="rId4" cstate="print"/>
          <a:srcRect/>
          <a:stretch>
            <a:fillRect/>
          </a:stretch>
        </p:blipFill>
        <p:spPr bwMode="auto">
          <a:xfrm>
            <a:off x="460375" y="3707464"/>
            <a:ext cx="8000007" cy="2241669"/>
          </a:xfrm>
          <a:prstGeom prst="rect">
            <a:avLst/>
          </a:prstGeom>
          <a:ln>
            <a:noFill/>
          </a:ln>
          <a:effectLst>
            <a:softEdge rad="112500"/>
          </a:effectLst>
        </p:spPr>
      </p:pic>
      <p:pic>
        <p:nvPicPr>
          <p:cNvPr id="21516" name="Picture 12" descr="Imagem relacionada"/>
          <p:cNvPicPr>
            <a:picLocks noChangeAspect="1" noChangeArrowheads="1"/>
          </p:cNvPicPr>
          <p:nvPr/>
        </p:nvPicPr>
        <p:blipFill>
          <a:blip r:embed="rId5" cstate="print"/>
          <a:srcRect/>
          <a:stretch>
            <a:fillRect/>
          </a:stretch>
        </p:blipFill>
        <p:spPr bwMode="auto">
          <a:xfrm>
            <a:off x="460375" y="1058178"/>
            <a:ext cx="4708618" cy="2648598"/>
          </a:xfrm>
          <a:prstGeom prst="rect">
            <a:avLst/>
          </a:prstGeom>
          <a:ln>
            <a:noFill/>
          </a:ln>
          <a:effectLst>
            <a:softEdge rad="112500"/>
          </a:effectLst>
        </p:spPr>
      </p:pic>
    </p:spTree>
    <p:extLst>
      <p:ext uri="{BB962C8B-B14F-4D97-AF65-F5344CB8AC3E}">
        <p14:creationId xmlns:p14="http://schemas.microsoft.com/office/powerpoint/2010/main" val="163649597"/>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mada_view_te.jpg"/>
          <p:cNvPicPr>
            <a:picLocks noChangeAspect="1"/>
          </p:cNvPicPr>
          <p:nvPr/>
        </p:nvPicPr>
        <p:blipFill rotWithShape="1">
          <a:blip r:embed="rId2" cstate="print">
            <a:extLst>
              <a:ext uri="{28A0092B-C50C-407E-A947-70E740481C1C}">
                <a14:useLocalDpi xmlns:a14="http://schemas.microsoft.com/office/drawing/2010/main" val="0"/>
              </a:ext>
            </a:extLst>
          </a:blip>
          <a:srcRect l="2797" t="4560" r="2526" b="4323"/>
          <a:stretch/>
        </p:blipFill>
        <p:spPr>
          <a:xfrm rot="21277668">
            <a:off x="608921" y="1189190"/>
            <a:ext cx="3839079" cy="4736606"/>
          </a:xfrm>
          <a:prstGeom prst="rect">
            <a:avLst/>
          </a:prstGeom>
          <a:ln>
            <a:noFill/>
          </a:ln>
          <a:effectLst>
            <a:softEdge rad="112500"/>
          </a:effectLst>
        </p:spPr>
      </p:pic>
      <p:sp>
        <p:nvSpPr>
          <p:cNvPr id="4" name="TextBox 3"/>
          <p:cNvSpPr txBox="1"/>
          <p:nvPr/>
        </p:nvSpPr>
        <p:spPr>
          <a:xfrm>
            <a:off x="0" y="6275399"/>
            <a:ext cx="9144000" cy="523220"/>
          </a:xfrm>
          <a:prstGeom prst="rect">
            <a:avLst/>
          </a:prstGeom>
          <a:noFill/>
        </p:spPr>
        <p:txBody>
          <a:bodyPr wrap="square" rtlCol="0">
            <a:spAutoFit/>
          </a:bodyPr>
          <a:lstStyle/>
          <a:p>
            <a:pPr algn="ctr"/>
            <a:r>
              <a:rPr lang="pt-PT" sz="2800" dirty="0" err="1" smtClean="0">
                <a:latin typeface="Calibri" panose="020F0502020204030204" pitchFamily="34" charset="0"/>
              </a:rPr>
              <a:t>We</a:t>
            </a:r>
            <a:r>
              <a:rPr lang="pt-PT" sz="2800" dirty="0" smtClean="0">
                <a:latin typeface="Calibri" panose="020F0502020204030204" pitchFamily="34" charset="0"/>
              </a:rPr>
              <a:t> </a:t>
            </a:r>
            <a:r>
              <a:rPr lang="pt-PT" sz="2800" dirty="0" err="1" smtClean="0">
                <a:latin typeface="Calibri" panose="020F0502020204030204" pitchFamily="34" charset="0"/>
              </a:rPr>
              <a:t>can</a:t>
            </a:r>
            <a:r>
              <a:rPr lang="pt-PT" sz="2800" dirty="0" smtClean="0">
                <a:latin typeface="Calibri" panose="020F0502020204030204" pitchFamily="34" charset="0"/>
              </a:rPr>
              <a:t> </a:t>
            </a:r>
            <a:r>
              <a:rPr lang="pt-PT" sz="2800" dirty="0" err="1" smtClean="0">
                <a:latin typeface="Calibri" panose="020F0502020204030204" pitchFamily="34" charset="0"/>
              </a:rPr>
              <a:t>enjoy</a:t>
            </a:r>
            <a:r>
              <a:rPr lang="pt-PT" sz="2800" dirty="0" smtClean="0">
                <a:latin typeface="Calibri" panose="020F0502020204030204" pitchFamily="34" charset="0"/>
              </a:rPr>
              <a:t> </a:t>
            </a:r>
            <a:r>
              <a:rPr lang="pt-PT" sz="2800" dirty="0" err="1" smtClean="0">
                <a:latin typeface="Calibri" panose="020F0502020204030204" pitchFamily="34" charset="0"/>
              </a:rPr>
              <a:t>the</a:t>
            </a:r>
            <a:r>
              <a:rPr lang="pt-PT" sz="2800" dirty="0" smtClean="0">
                <a:latin typeface="Calibri" panose="020F0502020204030204" pitchFamily="34" charset="0"/>
              </a:rPr>
              <a:t> </a:t>
            </a:r>
            <a:r>
              <a:rPr lang="pt-PT" sz="2800" dirty="0" err="1" smtClean="0">
                <a:latin typeface="Calibri" panose="020F0502020204030204" pitchFamily="34" charset="0"/>
              </a:rPr>
              <a:t>sights</a:t>
            </a:r>
            <a:r>
              <a:rPr lang="pt-PT" sz="2800" dirty="0" smtClean="0">
                <a:latin typeface="Calibri" panose="020F0502020204030204" pitchFamily="34" charset="0"/>
              </a:rPr>
              <a:t> </a:t>
            </a:r>
            <a:r>
              <a:rPr lang="pt-PT" sz="2800" dirty="0" err="1" smtClean="0">
                <a:latin typeface="Calibri" panose="020F0502020204030204" pitchFamily="34" charset="0"/>
              </a:rPr>
              <a:t>around</a:t>
            </a:r>
            <a:r>
              <a:rPr lang="pt-PT" sz="2800" dirty="0">
                <a:latin typeface="Calibri" panose="020F0502020204030204" pitchFamily="34" charset="0"/>
              </a:rPr>
              <a:t> </a:t>
            </a:r>
            <a:r>
              <a:rPr lang="pt-PT" sz="2800" dirty="0" smtClean="0">
                <a:latin typeface="Calibri" panose="020F0502020204030204" pitchFamily="34" charset="0"/>
              </a:rPr>
              <a:t>Cristo Rei </a:t>
            </a:r>
            <a:r>
              <a:rPr lang="pt-PT" sz="2800" dirty="0" err="1" smtClean="0">
                <a:latin typeface="Calibri" panose="020F0502020204030204" pitchFamily="34" charset="0"/>
              </a:rPr>
              <a:t>monument</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5" name="Picture 2" descr="http://www.teiaportuguesa.com/imagens/bandeiraportuguesa.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m relacionada"/>
          <p:cNvPicPr>
            <a:picLocks noChangeAspect="1" noChangeArrowheads="1"/>
          </p:cNvPicPr>
          <p:nvPr/>
        </p:nvPicPr>
        <p:blipFill>
          <a:blip r:embed="rId4" cstate="print"/>
          <a:srcRect/>
          <a:stretch>
            <a:fillRect/>
          </a:stretch>
        </p:blipFill>
        <p:spPr bwMode="auto">
          <a:xfrm>
            <a:off x="4408289" y="841829"/>
            <a:ext cx="4343588" cy="4949371"/>
          </a:xfrm>
          <a:prstGeom prst="ellipse">
            <a:avLst/>
          </a:prstGeom>
          <a:ln>
            <a:noFill/>
          </a:ln>
          <a:effectLst>
            <a:softEdge rad="112500"/>
          </a:effectLst>
        </p:spPr>
      </p:pic>
    </p:spTree>
    <p:extLst>
      <p:ext uri="{BB962C8B-B14F-4D97-AF65-F5344CB8AC3E}">
        <p14:creationId xmlns:p14="http://schemas.microsoft.com/office/powerpoint/2010/main" val="2266099197"/>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teiaportuguesa.com/imagens/bandeiraportuguesa.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Resultado de imagem para praias costa da caparica"/>
          <p:cNvPicPr>
            <a:picLocks noChangeAspect="1" noChangeArrowheads="1"/>
          </p:cNvPicPr>
          <p:nvPr/>
        </p:nvPicPr>
        <p:blipFill>
          <a:blip r:embed="rId3" cstate="print"/>
          <a:srcRect/>
          <a:stretch>
            <a:fillRect/>
          </a:stretch>
        </p:blipFill>
        <p:spPr bwMode="auto">
          <a:xfrm>
            <a:off x="2907089" y="3425007"/>
            <a:ext cx="5857875" cy="2524126"/>
          </a:xfrm>
          <a:prstGeom prst="rect">
            <a:avLst/>
          </a:prstGeom>
          <a:ln>
            <a:noFill/>
          </a:ln>
          <a:effectLst>
            <a:softEdge rad="112500"/>
          </a:effectLst>
        </p:spPr>
      </p:pic>
      <p:pic>
        <p:nvPicPr>
          <p:cNvPr id="47108" name="Picture 4" descr="Resultado de imagem para praias costa da caparica"/>
          <p:cNvPicPr>
            <a:picLocks noChangeAspect="1" noChangeArrowheads="1"/>
          </p:cNvPicPr>
          <p:nvPr/>
        </p:nvPicPr>
        <p:blipFill>
          <a:blip r:embed="rId4" cstate="print"/>
          <a:srcRect/>
          <a:stretch>
            <a:fillRect/>
          </a:stretch>
        </p:blipFill>
        <p:spPr bwMode="auto">
          <a:xfrm>
            <a:off x="5407736" y="773543"/>
            <a:ext cx="3535286" cy="2651464"/>
          </a:xfrm>
          <a:prstGeom prst="rect">
            <a:avLst/>
          </a:prstGeom>
          <a:ln>
            <a:noFill/>
          </a:ln>
          <a:effectLst>
            <a:softEdge rad="112500"/>
          </a:effectLst>
        </p:spPr>
      </p:pic>
      <p:pic>
        <p:nvPicPr>
          <p:cNvPr id="47110" name="Picture 6" descr="Imagem relacionada"/>
          <p:cNvPicPr>
            <a:picLocks noChangeAspect="1" noChangeArrowheads="1"/>
          </p:cNvPicPr>
          <p:nvPr/>
        </p:nvPicPr>
        <p:blipFill>
          <a:blip r:embed="rId5" cstate="print"/>
          <a:srcRect/>
          <a:stretch>
            <a:fillRect/>
          </a:stretch>
        </p:blipFill>
        <p:spPr bwMode="auto">
          <a:xfrm>
            <a:off x="29029" y="2361242"/>
            <a:ext cx="2908236" cy="2181792"/>
          </a:xfrm>
          <a:prstGeom prst="rect">
            <a:avLst/>
          </a:prstGeom>
          <a:ln>
            <a:noFill/>
          </a:ln>
          <a:effectLst>
            <a:softEdge rad="112500"/>
          </a:effectLst>
        </p:spPr>
      </p:pic>
      <p:pic>
        <p:nvPicPr>
          <p:cNvPr id="47112" name="Picture 8" descr="Resultado de imagem para arte xavega costa"/>
          <p:cNvPicPr>
            <a:picLocks noChangeAspect="1" noChangeArrowheads="1"/>
          </p:cNvPicPr>
          <p:nvPr/>
        </p:nvPicPr>
        <p:blipFill>
          <a:blip r:embed="rId6" cstate="print"/>
          <a:srcRect b="33619"/>
          <a:stretch>
            <a:fillRect/>
          </a:stretch>
        </p:blipFill>
        <p:spPr bwMode="auto">
          <a:xfrm>
            <a:off x="82312" y="4717202"/>
            <a:ext cx="2704040" cy="1260959"/>
          </a:xfrm>
          <a:prstGeom prst="rect">
            <a:avLst/>
          </a:prstGeom>
          <a:ln>
            <a:noFill/>
          </a:ln>
          <a:effectLst>
            <a:softEdge rad="112500"/>
          </a:effectLst>
        </p:spPr>
      </p:pic>
      <p:pic>
        <p:nvPicPr>
          <p:cNvPr id="47114" name="Picture 10" descr="Imagem relacionada"/>
          <p:cNvPicPr>
            <a:picLocks noChangeAspect="1" noChangeArrowheads="1"/>
          </p:cNvPicPr>
          <p:nvPr/>
        </p:nvPicPr>
        <p:blipFill>
          <a:blip r:embed="rId7" cstate="print"/>
          <a:srcRect/>
          <a:stretch>
            <a:fillRect/>
          </a:stretch>
        </p:blipFill>
        <p:spPr bwMode="auto">
          <a:xfrm>
            <a:off x="2786352" y="1336879"/>
            <a:ext cx="2572188" cy="1715328"/>
          </a:xfrm>
          <a:prstGeom prst="ellipse">
            <a:avLst/>
          </a:prstGeom>
          <a:ln>
            <a:noFill/>
          </a:ln>
          <a:effectLst>
            <a:softEdge rad="112500"/>
          </a:effectLst>
        </p:spPr>
      </p:pic>
      <p:pic>
        <p:nvPicPr>
          <p:cNvPr id="47116" name="Picture 12" descr="Resultado de imagem para costa da caparica"/>
          <p:cNvPicPr>
            <a:picLocks noChangeAspect="1" noChangeArrowheads="1"/>
          </p:cNvPicPr>
          <p:nvPr/>
        </p:nvPicPr>
        <p:blipFill>
          <a:blip r:embed="rId8" cstate="print"/>
          <a:srcRect/>
          <a:stretch>
            <a:fillRect/>
          </a:stretch>
        </p:blipFill>
        <p:spPr bwMode="auto">
          <a:xfrm>
            <a:off x="586879" y="831599"/>
            <a:ext cx="2199473" cy="1448928"/>
          </a:xfrm>
          <a:prstGeom prst="ellipse">
            <a:avLst/>
          </a:prstGeom>
          <a:ln>
            <a:noFill/>
          </a:ln>
          <a:effectLst>
            <a:softEdge rad="112500"/>
          </a:effectLst>
        </p:spPr>
      </p:pic>
      <p:sp>
        <p:nvSpPr>
          <p:cNvPr id="11" name="TextBox 5"/>
          <p:cNvSpPr txBox="1"/>
          <p:nvPr/>
        </p:nvSpPr>
        <p:spPr>
          <a:xfrm>
            <a:off x="1" y="6152329"/>
            <a:ext cx="9144000" cy="523220"/>
          </a:xfrm>
          <a:prstGeom prst="rect">
            <a:avLst/>
          </a:prstGeom>
          <a:noFill/>
        </p:spPr>
        <p:txBody>
          <a:bodyPr wrap="square" rtlCol="0">
            <a:spAutoFit/>
          </a:bodyPr>
          <a:lstStyle/>
          <a:p>
            <a:pPr algn="ctr"/>
            <a:r>
              <a:rPr lang="pt-PT" sz="2800" dirty="0" err="1" smtClean="0">
                <a:latin typeface="Calibri" panose="020F0502020204030204" pitchFamily="34" charset="0"/>
              </a:rPr>
              <a:t>And</a:t>
            </a:r>
            <a:r>
              <a:rPr lang="pt-PT" sz="2800" dirty="0" smtClean="0">
                <a:latin typeface="Calibri" panose="020F0502020204030204" pitchFamily="34" charset="0"/>
              </a:rPr>
              <a:t> </a:t>
            </a:r>
            <a:r>
              <a:rPr lang="pt-PT" sz="2800" dirty="0" err="1" smtClean="0">
                <a:latin typeface="Calibri" panose="020F0502020204030204" pitchFamily="34" charset="0"/>
              </a:rPr>
              <a:t>there</a:t>
            </a:r>
            <a:r>
              <a:rPr lang="pt-PT" sz="2800" dirty="0" smtClean="0">
                <a:latin typeface="Calibri" panose="020F0502020204030204" pitchFamily="34" charset="0"/>
              </a:rPr>
              <a:t> are </a:t>
            </a:r>
            <a:r>
              <a:rPr lang="pt-PT" sz="2800" dirty="0" err="1" smtClean="0">
                <a:latin typeface="Calibri" panose="020F0502020204030204" pitchFamily="34" charset="0"/>
              </a:rPr>
              <a:t>famous</a:t>
            </a:r>
            <a:r>
              <a:rPr lang="pt-PT" sz="2800" dirty="0" smtClean="0">
                <a:latin typeface="Calibri" panose="020F0502020204030204" pitchFamily="34" charset="0"/>
              </a:rPr>
              <a:t> </a:t>
            </a:r>
            <a:r>
              <a:rPr lang="pt-PT" sz="2800" dirty="0" err="1" smtClean="0">
                <a:latin typeface="Calibri" panose="020F0502020204030204" pitchFamily="34" charset="0"/>
              </a:rPr>
              <a:t>beaches</a:t>
            </a:r>
            <a:r>
              <a:rPr lang="pt-PT" sz="2800" dirty="0" smtClean="0">
                <a:latin typeface="Calibri" panose="020F0502020204030204" pitchFamily="34" charset="0"/>
              </a:rPr>
              <a:t> for </a:t>
            </a:r>
            <a:r>
              <a:rPr lang="pt-PT" sz="2800" dirty="0" err="1" smtClean="0">
                <a:latin typeface="Calibri" panose="020F0502020204030204" pitchFamily="34" charset="0"/>
              </a:rPr>
              <a:t>water</a:t>
            </a:r>
            <a:r>
              <a:rPr lang="pt-PT" sz="2800" dirty="0" smtClean="0">
                <a:latin typeface="Calibri" panose="020F0502020204030204" pitchFamily="34" charset="0"/>
              </a:rPr>
              <a:t> </a:t>
            </a:r>
            <a:r>
              <a:rPr lang="pt-PT" sz="2800" dirty="0" err="1" smtClean="0">
                <a:latin typeface="Calibri" panose="020F0502020204030204" pitchFamily="34" charset="0"/>
              </a:rPr>
              <a:t>sports</a:t>
            </a:r>
            <a:r>
              <a:rPr lang="pt-PT" sz="2800" dirty="0" smtClean="0">
                <a:latin typeface="Calibri" panose="020F0502020204030204" pitchFamily="34" charset="0"/>
              </a:rPr>
              <a:t> </a:t>
            </a:r>
            <a:r>
              <a:rPr lang="pt-PT" sz="2800" dirty="0" err="1" smtClean="0">
                <a:latin typeface="Calibri" panose="020F0502020204030204" pitchFamily="34" charset="0"/>
              </a:rPr>
              <a:t>and</a:t>
            </a:r>
            <a:r>
              <a:rPr lang="pt-PT" sz="2800" dirty="0" smtClean="0">
                <a:latin typeface="Calibri" panose="020F0502020204030204" pitchFamily="34" charset="0"/>
              </a:rPr>
              <a:t> </a:t>
            </a:r>
            <a:r>
              <a:rPr lang="pt-PT" sz="2800" dirty="0" err="1" smtClean="0">
                <a:latin typeface="Calibri" panose="020F0502020204030204" pitchFamily="34" charset="0"/>
              </a:rPr>
              <a:t>fishing</a:t>
            </a:r>
            <a:r>
              <a:rPr lang="pt-PT" sz="2800" dirty="0" smtClean="0">
                <a:latin typeface="Calibri" panose="020F0502020204030204" pitchFamily="34" charset="0"/>
              </a:rPr>
              <a:t>.</a:t>
            </a:r>
            <a:endParaRPr lang="pt-PT" sz="2800" dirty="0">
              <a:latin typeface="Calibri" panose="020F0502020204030204" pitchFamily="34" charset="0"/>
            </a:endParaRPr>
          </a:p>
        </p:txBody>
      </p:sp>
    </p:spTree>
    <p:extLst>
      <p:ext uri="{BB962C8B-B14F-4D97-AF65-F5344CB8AC3E}">
        <p14:creationId xmlns:p14="http://schemas.microsoft.com/office/powerpoint/2010/main" val="163649597"/>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eeeee.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1543" y="834049"/>
            <a:ext cx="4140410" cy="2724390"/>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pic>
        <p:nvPicPr>
          <p:cNvPr id="4" name="Picture 3" descr="monumento ao trabalho_gr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536" y="987364"/>
            <a:ext cx="1422007" cy="1422007"/>
          </a:xfrm>
          <a:prstGeom prst="rect">
            <a:avLst/>
          </a:prstGeom>
          <a:ln>
            <a:noFill/>
          </a:ln>
          <a:effectLst>
            <a:softEdge rad="112500"/>
          </a:effectLst>
        </p:spPr>
      </p:pic>
      <p:sp>
        <p:nvSpPr>
          <p:cNvPr id="8" name="TextBox 7"/>
          <p:cNvSpPr txBox="1"/>
          <p:nvPr/>
        </p:nvSpPr>
        <p:spPr>
          <a:xfrm>
            <a:off x="0" y="6088747"/>
            <a:ext cx="9144000" cy="523220"/>
          </a:xfrm>
          <a:prstGeom prst="rect">
            <a:avLst/>
          </a:prstGeom>
          <a:noFill/>
        </p:spPr>
        <p:txBody>
          <a:bodyPr wrap="square" rtlCol="0">
            <a:spAutoFit/>
          </a:bodyPr>
          <a:lstStyle/>
          <a:p>
            <a:pPr algn="ctr"/>
            <a:r>
              <a:rPr lang="pt-PT" sz="2800" dirty="0" err="1" smtClean="0">
                <a:latin typeface="Calibri" panose="020F0502020204030204" pitchFamily="34" charset="0"/>
              </a:rPr>
              <a:t>It</a:t>
            </a:r>
            <a:r>
              <a:rPr lang="pt-PT" sz="2800" dirty="0" smtClean="0">
                <a:latin typeface="Calibri" panose="020F0502020204030204" pitchFamily="34" charset="0"/>
              </a:rPr>
              <a:t> </a:t>
            </a:r>
            <a:r>
              <a:rPr lang="pt-PT" sz="2800" dirty="0" err="1" smtClean="0">
                <a:latin typeface="Calibri" panose="020F0502020204030204" pitchFamily="34" charset="0"/>
              </a:rPr>
              <a:t>is</a:t>
            </a:r>
            <a:r>
              <a:rPr lang="pt-PT" sz="2800" dirty="0" smtClean="0">
                <a:latin typeface="Calibri" panose="020F0502020204030204" pitchFamily="34" charset="0"/>
              </a:rPr>
              <a:t> a nice </a:t>
            </a:r>
            <a:r>
              <a:rPr lang="pt-PT" sz="2800" dirty="0" err="1" smtClean="0">
                <a:latin typeface="Calibri" panose="020F0502020204030204" pitchFamily="34" charset="0"/>
              </a:rPr>
              <a:t>place</a:t>
            </a:r>
            <a:r>
              <a:rPr lang="pt-PT" sz="2800" dirty="0" smtClean="0">
                <a:latin typeface="Calibri" panose="020F0502020204030204" pitchFamily="34" charset="0"/>
              </a:rPr>
              <a:t> to </a:t>
            </a:r>
            <a:r>
              <a:rPr lang="pt-PT" sz="2800" dirty="0" err="1" smtClean="0">
                <a:latin typeface="Calibri" panose="020F0502020204030204" pitchFamily="34" charset="0"/>
              </a:rPr>
              <a:t>live</a:t>
            </a:r>
            <a:r>
              <a:rPr lang="pt-PT" sz="2800" dirty="0" smtClean="0">
                <a:latin typeface="Calibri" panose="020F0502020204030204" pitchFamily="34" charset="0"/>
              </a:rPr>
              <a:t> </a:t>
            </a:r>
            <a:r>
              <a:rPr lang="pt-PT" sz="2800" dirty="0" err="1" smtClean="0">
                <a:latin typeface="Calibri" panose="020F0502020204030204" pitchFamily="34" charset="0"/>
              </a:rPr>
              <a:t>and</a:t>
            </a:r>
            <a:r>
              <a:rPr lang="pt-PT" sz="2800" dirty="0" smtClean="0">
                <a:latin typeface="Calibri" panose="020F0502020204030204" pitchFamily="34" charset="0"/>
              </a:rPr>
              <a:t> to </a:t>
            </a:r>
            <a:r>
              <a:rPr lang="pt-PT" sz="2800" dirty="0" err="1" smtClean="0">
                <a:latin typeface="Calibri" panose="020F0502020204030204" pitchFamily="34" charset="0"/>
              </a:rPr>
              <a:t>visit</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9" name="Picture 2" descr="http://www.teiaportuguesa.com/imagens/bandeiraportuguesa.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Resultado de imagem para parque da paz almada"/>
          <p:cNvPicPr>
            <a:picLocks noChangeAspect="1" noChangeArrowheads="1"/>
          </p:cNvPicPr>
          <p:nvPr/>
        </p:nvPicPr>
        <p:blipFill>
          <a:blip r:embed="rId6" cstate="print"/>
          <a:srcRect/>
          <a:stretch>
            <a:fillRect/>
          </a:stretch>
        </p:blipFill>
        <p:spPr bwMode="auto">
          <a:xfrm>
            <a:off x="183910" y="2409371"/>
            <a:ext cx="4960471" cy="3340725"/>
          </a:xfrm>
          <a:prstGeom prst="rect">
            <a:avLst/>
          </a:prstGeom>
          <a:noFill/>
          <a:scene3d>
            <a:camera prst="perspectiveRight"/>
            <a:lightRig rig="threePt" dir="t"/>
          </a:scene3d>
        </p:spPr>
      </p:pic>
      <p:pic>
        <p:nvPicPr>
          <p:cNvPr id="18436" name="Picture 4" descr="Resultado de imagem para almada caravela"/>
          <p:cNvPicPr>
            <a:picLocks noChangeAspect="1" noChangeArrowheads="1"/>
          </p:cNvPicPr>
          <p:nvPr/>
        </p:nvPicPr>
        <p:blipFill>
          <a:blip r:embed="rId7" cstate="print"/>
          <a:srcRect/>
          <a:stretch>
            <a:fillRect/>
          </a:stretch>
        </p:blipFill>
        <p:spPr bwMode="auto">
          <a:xfrm>
            <a:off x="5403086" y="3818896"/>
            <a:ext cx="3058743" cy="2294057"/>
          </a:xfrm>
          <a:prstGeom prst="rect">
            <a:avLst/>
          </a:prstGeom>
          <a:ln>
            <a:noFill/>
          </a:ln>
          <a:effectLst>
            <a:softEdge rad="112500"/>
          </a:effectLst>
        </p:spPr>
      </p:pic>
      <p:pic>
        <p:nvPicPr>
          <p:cNvPr id="2" name="Picture 2" descr="Resultado de imagem para almada"/>
          <p:cNvPicPr>
            <a:picLocks noChangeAspect="1" noChangeArrowheads="1"/>
          </p:cNvPicPr>
          <p:nvPr/>
        </p:nvPicPr>
        <p:blipFill>
          <a:blip r:embed="rId8" cstate="print"/>
          <a:srcRect/>
          <a:stretch>
            <a:fillRect/>
          </a:stretch>
        </p:blipFill>
        <p:spPr bwMode="auto">
          <a:xfrm>
            <a:off x="1262743" y="987364"/>
            <a:ext cx="1138631" cy="1191014"/>
          </a:xfrm>
          <a:prstGeom prst="rect">
            <a:avLst/>
          </a:prstGeom>
          <a:noFill/>
        </p:spPr>
      </p:pic>
    </p:spTree>
    <p:extLst>
      <p:ext uri="{BB962C8B-B14F-4D97-AF65-F5344CB8AC3E}">
        <p14:creationId xmlns:p14="http://schemas.microsoft.com/office/powerpoint/2010/main" val="1468060288"/>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390471" y="2458529"/>
            <a:ext cx="3018448" cy="2296241"/>
          </a:xfrm>
          <a:prstGeom prst="rect">
            <a:avLst/>
          </a:prstGeom>
          <a:ln>
            <a:noFill/>
          </a:ln>
          <a:effectLst>
            <a:softEdge rad="112500"/>
          </a:effectLst>
        </p:spPr>
      </p:pic>
      <p:pic>
        <p:nvPicPr>
          <p:cNvPr id="3" name="Picture 2"/>
          <p:cNvPicPr>
            <a:picLocks noChangeAspect="1"/>
          </p:cNvPicPr>
          <p:nvPr/>
        </p:nvPicPr>
        <p:blipFill>
          <a:blip r:embed="rId3" cstate="print"/>
          <a:stretch>
            <a:fillRect/>
          </a:stretch>
        </p:blipFill>
        <p:spPr>
          <a:xfrm>
            <a:off x="3892097" y="827636"/>
            <a:ext cx="1981890" cy="1630893"/>
          </a:xfrm>
          <a:prstGeom prst="rect">
            <a:avLst/>
          </a:prstGeom>
          <a:ln>
            <a:noFill/>
          </a:ln>
          <a:effectLst>
            <a:softEdge rad="112500"/>
          </a:effectLst>
        </p:spPr>
      </p:pic>
      <p:pic>
        <p:nvPicPr>
          <p:cNvPr id="4" name="Picture 3"/>
          <p:cNvPicPr>
            <a:picLocks noChangeAspect="1"/>
          </p:cNvPicPr>
          <p:nvPr/>
        </p:nvPicPr>
        <p:blipFill>
          <a:blip r:embed="rId4" cstate="print"/>
          <a:stretch>
            <a:fillRect/>
          </a:stretch>
        </p:blipFill>
        <p:spPr>
          <a:xfrm>
            <a:off x="3587995" y="4739611"/>
            <a:ext cx="2402104" cy="1509758"/>
          </a:xfrm>
          <a:prstGeom prst="rect">
            <a:avLst/>
          </a:prstGeom>
          <a:ln>
            <a:noFill/>
          </a:ln>
          <a:effectLst>
            <a:softEdge rad="112500"/>
          </a:effectLst>
        </p:spPr>
      </p:pic>
      <p:pic>
        <p:nvPicPr>
          <p:cNvPr id="5" name="Picture 4"/>
          <p:cNvPicPr>
            <a:picLocks noChangeAspect="1"/>
          </p:cNvPicPr>
          <p:nvPr/>
        </p:nvPicPr>
        <p:blipFill>
          <a:blip r:embed="rId5" cstate="print"/>
          <a:stretch>
            <a:fillRect/>
          </a:stretch>
        </p:blipFill>
        <p:spPr>
          <a:xfrm>
            <a:off x="404497" y="4179390"/>
            <a:ext cx="2804877" cy="1997409"/>
          </a:xfrm>
          <a:prstGeom prst="rect">
            <a:avLst/>
          </a:prstGeom>
          <a:ln>
            <a:noFill/>
          </a:ln>
          <a:effectLst>
            <a:softEdge rad="112500"/>
          </a:effectLst>
        </p:spPr>
      </p:pic>
      <p:pic>
        <p:nvPicPr>
          <p:cNvPr id="6" name="Picture 5"/>
          <p:cNvPicPr>
            <a:picLocks noChangeAspect="1"/>
          </p:cNvPicPr>
          <p:nvPr/>
        </p:nvPicPr>
        <p:blipFill>
          <a:blip r:embed="rId6" cstate="print"/>
          <a:stretch>
            <a:fillRect/>
          </a:stretch>
        </p:blipFill>
        <p:spPr>
          <a:xfrm>
            <a:off x="6525031" y="4991405"/>
            <a:ext cx="2272806" cy="1337501"/>
          </a:xfrm>
          <a:prstGeom prst="rect">
            <a:avLst/>
          </a:prstGeom>
          <a:ln>
            <a:noFill/>
          </a:ln>
          <a:effectLst>
            <a:softEdge rad="112500"/>
          </a:effectLst>
        </p:spPr>
      </p:pic>
      <p:sp>
        <p:nvSpPr>
          <p:cNvPr id="8" name="TextBox 7"/>
          <p:cNvSpPr txBox="1"/>
          <p:nvPr/>
        </p:nvSpPr>
        <p:spPr>
          <a:xfrm>
            <a:off x="0" y="6328907"/>
            <a:ext cx="9144001" cy="523220"/>
          </a:xfrm>
          <a:prstGeom prst="rect">
            <a:avLst/>
          </a:prstGeom>
          <a:noFill/>
        </p:spPr>
        <p:txBody>
          <a:bodyPr wrap="square" rtlCol="0">
            <a:spAutoFit/>
          </a:bodyPr>
          <a:lstStyle/>
          <a:p>
            <a:pPr algn="ctr"/>
            <a:r>
              <a:rPr lang="pt-PT" sz="2800" dirty="0" smtClean="0">
                <a:latin typeface="Calibri" panose="020F0502020204030204" pitchFamily="34" charset="0"/>
              </a:rPr>
              <a:t> </a:t>
            </a:r>
            <a:r>
              <a:rPr lang="pt-PT" sz="2800" dirty="0" err="1" smtClean="0">
                <a:latin typeface="Calibri" panose="020F0502020204030204" pitchFamily="34" charset="0"/>
              </a:rPr>
              <a:t>And</a:t>
            </a:r>
            <a:r>
              <a:rPr lang="pt-PT" sz="2800" dirty="0" smtClean="0">
                <a:latin typeface="Calibri" panose="020F0502020204030204" pitchFamily="34" charset="0"/>
              </a:rPr>
              <a:t> </a:t>
            </a:r>
            <a:r>
              <a:rPr lang="pt-PT" sz="2800" dirty="0" err="1" smtClean="0">
                <a:latin typeface="Calibri" panose="020F0502020204030204" pitchFamily="34" charset="0"/>
              </a:rPr>
              <a:t>you</a:t>
            </a:r>
            <a:r>
              <a:rPr lang="pt-PT" sz="2800" dirty="0" smtClean="0">
                <a:latin typeface="Calibri" panose="020F0502020204030204" pitchFamily="34" charset="0"/>
              </a:rPr>
              <a:t> </a:t>
            </a:r>
            <a:r>
              <a:rPr lang="pt-PT" sz="2800" dirty="0" err="1" smtClean="0">
                <a:latin typeface="Calibri" panose="020F0502020204030204" pitchFamily="34" charset="0"/>
              </a:rPr>
              <a:t>will</a:t>
            </a:r>
            <a:r>
              <a:rPr lang="pt-PT" sz="2800" dirty="0" smtClean="0">
                <a:latin typeface="Calibri" panose="020F0502020204030204" pitchFamily="34" charset="0"/>
              </a:rPr>
              <a:t> </a:t>
            </a:r>
            <a:r>
              <a:rPr lang="pt-PT" sz="2800" dirty="0" err="1" smtClean="0">
                <a:latin typeface="Calibri" panose="020F0502020204030204" pitchFamily="34" charset="0"/>
              </a:rPr>
              <a:t>certainly</a:t>
            </a:r>
            <a:r>
              <a:rPr lang="pt-PT" sz="2800" dirty="0" smtClean="0">
                <a:latin typeface="Calibri" panose="020F0502020204030204" pitchFamily="34" charset="0"/>
              </a:rPr>
              <a:t> </a:t>
            </a:r>
            <a:r>
              <a:rPr lang="pt-PT" sz="2800" dirty="0" err="1" smtClean="0">
                <a:latin typeface="Calibri" panose="020F0502020204030204" pitchFamily="34" charset="0"/>
              </a:rPr>
              <a:t>surrender</a:t>
            </a:r>
            <a:r>
              <a:rPr lang="pt-PT" sz="2800" dirty="0" smtClean="0">
                <a:latin typeface="Calibri" panose="020F0502020204030204" pitchFamily="34" charset="0"/>
              </a:rPr>
              <a:t> to </a:t>
            </a:r>
            <a:r>
              <a:rPr lang="pt-PT" sz="2800" dirty="0" err="1" smtClean="0">
                <a:latin typeface="Calibri" panose="020F0502020204030204" pitchFamily="34" charset="0"/>
              </a:rPr>
              <a:t>our</a:t>
            </a:r>
            <a:r>
              <a:rPr lang="pt-PT" sz="2800" dirty="0" smtClean="0">
                <a:latin typeface="Calibri" panose="020F0502020204030204" pitchFamily="34" charset="0"/>
              </a:rPr>
              <a:t> </a:t>
            </a:r>
            <a:r>
              <a:rPr lang="pt-PT" sz="2800" dirty="0" err="1" smtClean="0">
                <a:latin typeface="Calibri" panose="020F0502020204030204" pitchFamily="34" charset="0"/>
              </a:rPr>
              <a:t>traditional</a:t>
            </a:r>
            <a:r>
              <a:rPr lang="pt-PT" sz="2800" dirty="0" smtClean="0">
                <a:latin typeface="Calibri" panose="020F0502020204030204" pitchFamily="34" charset="0"/>
              </a:rPr>
              <a:t> </a:t>
            </a:r>
            <a:r>
              <a:rPr lang="pt-PT" sz="2800" dirty="0" err="1" smtClean="0">
                <a:latin typeface="Calibri" panose="020F0502020204030204" pitchFamily="34" charset="0"/>
              </a:rPr>
              <a:t>cuisine</a:t>
            </a:r>
            <a:r>
              <a:rPr lang="pt-PT" sz="2800" dirty="0" smtClean="0">
                <a:latin typeface="Calibri" panose="020F0502020204030204" pitchFamily="34" charset="0"/>
              </a:rPr>
              <a:t>...    </a:t>
            </a:r>
            <a:endParaRPr lang="pt-PT" sz="2800" dirty="0">
              <a:latin typeface="Calibri" panose="020F0502020204030204" pitchFamily="34" charset="0"/>
            </a:endParaRPr>
          </a:p>
        </p:txBody>
      </p:sp>
      <p:pic>
        <p:nvPicPr>
          <p:cNvPr id="9" name="Picture 2" descr="http://www.teiaportuguesa.com/imagens/bandeiraportuguesa.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m para mapa gastronomico de portugal"/>
          <p:cNvPicPr>
            <a:picLocks noChangeAspect="1" noChangeArrowheads="1"/>
          </p:cNvPicPr>
          <p:nvPr/>
        </p:nvPicPr>
        <p:blipFill>
          <a:blip r:embed="rId8" cstate="print"/>
          <a:srcRect/>
          <a:stretch>
            <a:fillRect/>
          </a:stretch>
        </p:blipFill>
        <p:spPr bwMode="auto">
          <a:xfrm>
            <a:off x="6408919" y="515301"/>
            <a:ext cx="2656573" cy="4450803"/>
          </a:xfrm>
          <a:prstGeom prst="rect">
            <a:avLst/>
          </a:prstGeom>
          <a:ln>
            <a:noFill/>
          </a:ln>
          <a:effectLst>
            <a:softEdge rad="112500"/>
          </a:effectLst>
        </p:spPr>
      </p:pic>
      <p:pic>
        <p:nvPicPr>
          <p:cNvPr id="11" name="Picture 5" descr="viseu06.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7643" y="2491032"/>
            <a:ext cx="2599811" cy="1688358"/>
          </a:xfrm>
          <a:prstGeom prst="rect">
            <a:avLst/>
          </a:prstGeom>
          <a:ln>
            <a:noFill/>
          </a:ln>
          <a:effectLst>
            <a:softEdge rad="112500"/>
          </a:effectLst>
        </p:spPr>
      </p:pic>
      <p:pic>
        <p:nvPicPr>
          <p:cNvPr id="23554" name="Picture 2" descr="Resultado de imagem para portugal gastronomia"/>
          <p:cNvPicPr>
            <a:picLocks noChangeAspect="1" noChangeArrowheads="1"/>
          </p:cNvPicPr>
          <p:nvPr/>
        </p:nvPicPr>
        <p:blipFill>
          <a:blip r:embed="rId10" cstate="print"/>
          <a:srcRect/>
          <a:stretch>
            <a:fillRect/>
          </a:stretch>
        </p:blipFill>
        <p:spPr bwMode="auto">
          <a:xfrm>
            <a:off x="761479" y="1233714"/>
            <a:ext cx="2236104" cy="1257318"/>
          </a:xfrm>
          <a:prstGeom prst="rect">
            <a:avLst/>
          </a:prstGeom>
          <a:ln>
            <a:noFill/>
          </a:ln>
          <a:effectLst>
            <a:softEdge rad="112500"/>
          </a:effectLst>
        </p:spPr>
      </p:pic>
    </p:spTree>
    <p:extLst>
      <p:ext uri="{BB962C8B-B14F-4D97-AF65-F5344CB8AC3E}">
        <p14:creationId xmlns:p14="http://schemas.microsoft.com/office/powerpoint/2010/main" val="626209093"/>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4443" y="3006132"/>
            <a:ext cx="9480144" cy="1612607"/>
          </a:xfrm>
        </p:spPr>
        <p:txBody>
          <a:bodyPr/>
          <a:lstStyle/>
          <a:p>
            <a:pPr algn="ctr">
              <a:lnSpc>
                <a:spcPts val="6500"/>
              </a:lnSpc>
            </a:pPr>
            <a:r>
              <a:rPr lang="pt-PT" sz="6600" b="1" dirty="0" smtClean="0">
                <a:effectLst>
                  <a:outerShdw blurRad="38100" dist="38100" dir="2700000" algn="tl">
                    <a:srgbClr val="000000">
                      <a:alpha val="43137"/>
                    </a:srgbClr>
                  </a:outerShdw>
                </a:effectLst>
                <a:latin typeface="Pristina" panose="03060402040406080204" pitchFamily="66" charset="0"/>
                <a:cs typeface="Planet Benson 2"/>
              </a:rPr>
              <a:t>Agrupamento Emídio Navarro</a:t>
            </a:r>
            <a:endParaRPr lang="pt-PT" sz="6600" b="1" dirty="0">
              <a:effectLst>
                <a:outerShdw blurRad="38100" dist="38100" dir="2700000" algn="tl">
                  <a:srgbClr val="000000">
                    <a:alpha val="43137"/>
                  </a:srgbClr>
                </a:outerShdw>
              </a:effectLst>
              <a:latin typeface="Pristina" panose="03060402040406080204" pitchFamily="66" charset="0"/>
              <a:cs typeface="Planet Benson 2"/>
            </a:endParaRPr>
          </a:p>
        </p:txBody>
      </p:sp>
      <p:sp>
        <p:nvSpPr>
          <p:cNvPr id="3" name="Subtitle 2"/>
          <p:cNvSpPr>
            <a:spLocks noGrp="1"/>
          </p:cNvSpPr>
          <p:nvPr>
            <p:ph type="subTitle" idx="1"/>
          </p:nvPr>
        </p:nvSpPr>
        <p:spPr/>
        <p:txBody>
          <a:bodyPr>
            <a:normAutofit/>
          </a:bodyPr>
          <a:lstStyle/>
          <a:p>
            <a:r>
              <a:rPr lang="pt-PT" sz="2800" dirty="0" smtClean="0">
                <a:latin typeface="Calibri" panose="020F0502020204030204" pitchFamily="34" charset="0"/>
              </a:rPr>
              <a:t>WHO WE ARE ...</a:t>
            </a:r>
            <a:endParaRPr lang="pt-PT" sz="2800" dirty="0">
              <a:latin typeface="Calibri" panose="020F0502020204030204" pitchFamily="34" charset="0"/>
            </a:endParaRPr>
          </a:p>
        </p:txBody>
      </p:sp>
      <p:pic>
        <p:nvPicPr>
          <p:cNvPr id="6" name="Imagem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1105435">
            <a:off x="1292157" y="3281012"/>
            <a:ext cx="1246062" cy="753790"/>
          </a:xfrm>
          <a:prstGeom prst="rect">
            <a:avLst/>
          </a:prstGeom>
        </p:spPr>
      </p:pic>
    </p:spTree>
    <p:extLst>
      <p:ext uri="{BB962C8B-B14F-4D97-AF65-F5344CB8AC3E}">
        <p14:creationId xmlns:p14="http://schemas.microsoft.com/office/powerpoint/2010/main" val="23687406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7682" y="2366848"/>
            <a:ext cx="3238138" cy="2839239"/>
          </a:xfrm>
          <a:prstGeom prst="rect">
            <a:avLst/>
          </a:prstGeom>
          <a:noFill/>
        </p:spPr>
        <p:txBody>
          <a:bodyPr wrap="square" rtlCol="0">
            <a:spAutoFit/>
          </a:bodyPr>
          <a:lstStyle/>
          <a:p>
            <a:r>
              <a:rPr lang="en-US" sz="2800" dirty="0" smtClean="0">
                <a:latin typeface="Calibri" panose="020F0502020204030204" pitchFamily="34" charset="0"/>
              </a:rPr>
              <a:t>We have:</a:t>
            </a:r>
          </a:p>
          <a:p>
            <a:r>
              <a:rPr lang="en-US" sz="2800" dirty="0" smtClean="0">
                <a:latin typeface="Calibri" panose="020F0502020204030204" pitchFamily="34" charset="0"/>
              </a:rPr>
              <a:t>6 Basic schools,</a:t>
            </a:r>
          </a:p>
          <a:p>
            <a:r>
              <a:rPr lang="en-US" sz="2800" dirty="0" smtClean="0">
                <a:latin typeface="Calibri" panose="020F0502020204030204" pitchFamily="34" charset="0"/>
              </a:rPr>
              <a:t>1 Secondary school </a:t>
            </a:r>
          </a:p>
          <a:p>
            <a:endParaRPr lang="en-US" sz="1050" dirty="0" smtClean="0">
              <a:solidFill>
                <a:schemeClr val="bg1"/>
              </a:solidFill>
              <a:latin typeface="Calibri" panose="020F0502020204030204" pitchFamily="34" charset="0"/>
            </a:endParaRPr>
          </a:p>
          <a:p>
            <a:r>
              <a:rPr lang="en-US" sz="2800" dirty="0" smtClean="0">
                <a:solidFill>
                  <a:schemeClr val="bg1"/>
                </a:solidFill>
                <a:latin typeface="Calibri" panose="020F0502020204030204" pitchFamily="34" charset="0"/>
              </a:rPr>
              <a:t> </a:t>
            </a:r>
          </a:p>
          <a:p>
            <a:r>
              <a:rPr lang="en-US" sz="2800" dirty="0" smtClean="0">
                <a:latin typeface="Calibri" panose="020F0502020204030204" pitchFamily="34" charset="0"/>
              </a:rPr>
              <a:t>With almost </a:t>
            </a:r>
          </a:p>
          <a:p>
            <a:r>
              <a:rPr lang="en-US" sz="2800" dirty="0" smtClean="0">
                <a:latin typeface="Calibri" panose="020F0502020204030204" pitchFamily="34" charset="0"/>
              </a:rPr>
              <a:t>3000 students</a:t>
            </a:r>
            <a:r>
              <a:rPr lang="en-US" sz="2800" dirty="0" smtClean="0">
                <a:solidFill>
                  <a:schemeClr val="bg1"/>
                </a:solidFill>
                <a:latin typeface="Calibri" panose="020F0502020204030204" pitchFamily="34" charset="0"/>
              </a:rPr>
              <a:t>.</a:t>
            </a:r>
          </a:p>
        </p:txBody>
      </p:sp>
      <p:sp>
        <p:nvSpPr>
          <p:cNvPr id="11" name="Rectângulo 10"/>
          <p:cNvSpPr/>
          <p:nvPr/>
        </p:nvSpPr>
        <p:spPr>
          <a:xfrm>
            <a:off x="87682" y="1252603"/>
            <a:ext cx="8868333" cy="584775"/>
          </a:xfrm>
          <a:prstGeom prst="rect">
            <a:avLst/>
          </a:prstGeom>
        </p:spPr>
        <p:txBody>
          <a:bodyPr wrap="square">
            <a:spAutoFit/>
          </a:bodyPr>
          <a:lstStyle/>
          <a:p>
            <a:pPr algn="ctr"/>
            <a:r>
              <a:rPr lang="pt-PT" altLang="pt-PT" sz="3200" dirty="0" smtClean="0">
                <a:latin typeface="Calibri" pitchFamily="34" charset="0"/>
                <a:cs typeface="Calibri" pitchFamily="34" charset="0"/>
              </a:rPr>
              <a:t>Agrupamento de Escolas Emídio Navarro </a:t>
            </a:r>
            <a:endParaRPr lang="pt-PT" sz="3200" dirty="0">
              <a:latin typeface="Calibri" pitchFamily="34" charset="0"/>
              <a:cs typeface="Calibri" pitchFamily="34" charset="0"/>
            </a:endParaRPr>
          </a:p>
        </p:txBody>
      </p:sp>
      <p:pic>
        <p:nvPicPr>
          <p:cNvPr id="12" name="Picture 3"/>
          <p:cNvPicPr>
            <a:picLocks noChangeAspect="1" noChangeArrowheads="1"/>
          </p:cNvPicPr>
          <p:nvPr/>
        </p:nvPicPr>
        <p:blipFill>
          <a:blip r:embed="rId3" cstate="print"/>
          <a:srcRect/>
          <a:stretch>
            <a:fillRect/>
          </a:stretch>
        </p:blipFill>
        <p:spPr bwMode="auto">
          <a:xfrm>
            <a:off x="7839617" y="195935"/>
            <a:ext cx="1179686" cy="688150"/>
          </a:xfrm>
          <a:prstGeom prst="ellipse">
            <a:avLst/>
          </a:prstGeom>
          <a:noFill/>
          <a:ln w="9525">
            <a:noFill/>
            <a:miter lim="800000"/>
            <a:headEnd/>
            <a:tailEnd/>
          </a:ln>
        </p:spPr>
      </p:pic>
      <p:pic>
        <p:nvPicPr>
          <p:cNvPr id="14" name="Imagem 1" descr="G:\CAP - 12-13\logotipos\Emblema EB1Almada.JPG"/>
          <p:cNvPicPr>
            <a:picLocks noChangeAspect="1" noChangeArrowheads="1"/>
          </p:cNvPicPr>
          <p:nvPr/>
        </p:nvPicPr>
        <p:blipFill>
          <a:blip r:embed="rId4" cstate="print"/>
          <a:srcRect/>
          <a:stretch>
            <a:fillRect/>
          </a:stretch>
        </p:blipFill>
        <p:spPr bwMode="auto">
          <a:xfrm>
            <a:off x="6989953" y="5987440"/>
            <a:ext cx="709335" cy="678030"/>
          </a:xfrm>
          <a:prstGeom prst="rect">
            <a:avLst/>
          </a:prstGeom>
          <a:noFill/>
          <a:ln w="9525">
            <a:noFill/>
            <a:miter lim="800000"/>
            <a:headEnd/>
            <a:tailEnd/>
          </a:ln>
        </p:spPr>
      </p:pic>
      <p:pic>
        <p:nvPicPr>
          <p:cNvPr id="15" name="Imagem 1" descr="Ji_almada nº3"/>
          <p:cNvPicPr>
            <a:picLocks noChangeAspect="1" noChangeArrowheads="1"/>
          </p:cNvPicPr>
          <p:nvPr/>
        </p:nvPicPr>
        <p:blipFill>
          <a:blip r:embed="rId5" cstate="print"/>
          <a:srcRect l="18188" t="33823" r="55768" b="45956"/>
          <a:stretch>
            <a:fillRect/>
          </a:stretch>
        </p:blipFill>
        <p:spPr bwMode="auto">
          <a:xfrm>
            <a:off x="7771858" y="5978042"/>
            <a:ext cx="1125381" cy="699528"/>
          </a:xfrm>
          <a:prstGeom prst="rect">
            <a:avLst/>
          </a:prstGeom>
          <a:noFill/>
          <a:ln w="9525">
            <a:noFill/>
            <a:miter lim="800000"/>
            <a:headEnd/>
            <a:tailEnd/>
          </a:ln>
        </p:spPr>
      </p:pic>
      <p:pic>
        <p:nvPicPr>
          <p:cNvPr id="16" name="Imagem 1" descr="Cataventos"/>
          <p:cNvPicPr>
            <a:picLocks noChangeAspect="1" noChangeArrowheads="1"/>
          </p:cNvPicPr>
          <p:nvPr/>
        </p:nvPicPr>
        <p:blipFill>
          <a:blip r:embed="rId6" cstate="print"/>
          <a:srcRect/>
          <a:stretch>
            <a:fillRect/>
          </a:stretch>
        </p:blipFill>
        <p:spPr bwMode="auto">
          <a:xfrm>
            <a:off x="4669551" y="5985953"/>
            <a:ext cx="560334" cy="679517"/>
          </a:xfrm>
          <a:prstGeom prst="rect">
            <a:avLst/>
          </a:prstGeom>
          <a:noFill/>
          <a:ln w="9525">
            <a:noFill/>
            <a:miter lim="800000"/>
            <a:headEnd/>
            <a:tailEnd/>
          </a:ln>
        </p:spPr>
      </p:pic>
      <p:pic>
        <p:nvPicPr>
          <p:cNvPr id="17" name="Imagem 1" descr="Caranguejais"/>
          <p:cNvPicPr>
            <a:picLocks noChangeAspect="1" noChangeArrowheads="1"/>
          </p:cNvPicPr>
          <p:nvPr/>
        </p:nvPicPr>
        <p:blipFill>
          <a:blip r:embed="rId7" cstate="print"/>
          <a:srcRect/>
          <a:stretch>
            <a:fillRect/>
          </a:stretch>
        </p:blipFill>
        <p:spPr bwMode="auto">
          <a:xfrm>
            <a:off x="5304501" y="5987440"/>
            <a:ext cx="787400" cy="690130"/>
          </a:xfrm>
          <a:prstGeom prst="rect">
            <a:avLst/>
          </a:prstGeom>
          <a:noFill/>
          <a:ln w="9525">
            <a:noFill/>
            <a:miter lim="800000"/>
            <a:headEnd/>
            <a:tailEnd/>
          </a:ln>
        </p:spPr>
      </p:pic>
      <p:pic>
        <p:nvPicPr>
          <p:cNvPr id="18" name="Imagem 1" descr="Ji_cova_piedade"/>
          <p:cNvPicPr>
            <a:picLocks noChangeAspect="1" noChangeArrowheads="1"/>
          </p:cNvPicPr>
          <p:nvPr/>
        </p:nvPicPr>
        <p:blipFill>
          <a:blip r:embed="rId8" cstate="print"/>
          <a:srcRect l="5060"/>
          <a:stretch>
            <a:fillRect/>
          </a:stretch>
        </p:blipFill>
        <p:spPr bwMode="auto">
          <a:xfrm>
            <a:off x="6175132" y="5987440"/>
            <a:ext cx="729018" cy="690130"/>
          </a:xfrm>
          <a:prstGeom prst="rect">
            <a:avLst/>
          </a:prstGeom>
          <a:noFill/>
          <a:ln w="9525">
            <a:noFill/>
            <a:miter lim="800000"/>
            <a:headEnd/>
            <a:tailEnd/>
          </a:ln>
        </p:spPr>
      </p:pic>
      <p:pic>
        <p:nvPicPr>
          <p:cNvPr id="19" name="Picture 9" descr="C:\Users\cr_\Pictures\Emídio0.png"/>
          <p:cNvPicPr>
            <a:picLocks noChangeAspect="1" noChangeArrowheads="1"/>
          </p:cNvPicPr>
          <p:nvPr/>
        </p:nvPicPr>
        <p:blipFill>
          <a:blip r:embed="rId9" cstate="print"/>
          <a:srcRect/>
          <a:stretch>
            <a:fillRect/>
          </a:stretch>
        </p:blipFill>
        <p:spPr bwMode="auto">
          <a:xfrm>
            <a:off x="7018981" y="173693"/>
            <a:ext cx="748913" cy="732633"/>
          </a:xfrm>
          <a:prstGeom prst="ellipse">
            <a:avLst/>
          </a:prstGeom>
          <a:noFill/>
          <a:ln w="9525">
            <a:noFill/>
            <a:miter lim="800000"/>
            <a:headEnd/>
            <a:tailEnd/>
          </a:ln>
        </p:spPr>
      </p:pic>
      <p:pic>
        <p:nvPicPr>
          <p:cNvPr id="20" name="Picture 10" descr="C:\Users\cr_\Pictures\EDAC0.png"/>
          <p:cNvPicPr>
            <a:picLocks noChangeAspect="1" noChangeArrowheads="1"/>
          </p:cNvPicPr>
          <p:nvPr/>
        </p:nvPicPr>
        <p:blipFill>
          <a:blip r:embed="rId10" cstate="print"/>
          <a:srcRect/>
          <a:stretch>
            <a:fillRect/>
          </a:stretch>
        </p:blipFill>
        <p:spPr bwMode="auto">
          <a:xfrm>
            <a:off x="3986600" y="5978042"/>
            <a:ext cx="610381" cy="695790"/>
          </a:xfrm>
          <a:prstGeom prst="rect">
            <a:avLst/>
          </a:prstGeom>
          <a:noFill/>
          <a:ln w="9525">
            <a:noFill/>
            <a:miter lim="800000"/>
            <a:headEnd/>
            <a:tailEnd/>
          </a:ln>
        </p:spPr>
      </p:pic>
      <p:pic>
        <p:nvPicPr>
          <p:cNvPr id="23556" name="Picture 4" descr="Resultado de imagem para emidio navarro"/>
          <p:cNvPicPr>
            <a:picLocks noChangeAspect="1" noChangeArrowheads="1"/>
          </p:cNvPicPr>
          <p:nvPr/>
        </p:nvPicPr>
        <p:blipFill>
          <a:blip r:embed="rId11" cstate="print"/>
          <a:srcRect/>
          <a:stretch>
            <a:fillRect/>
          </a:stretch>
        </p:blipFill>
        <p:spPr bwMode="auto">
          <a:xfrm>
            <a:off x="3238203" y="6015783"/>
            <a:ext cx="674372" cy="661787"/>
          </a:xfrm>
          <a:prstGeom prst="rect">
            <a:avLst/>
          </a:prstGeom>
          <a:noFill/>
        </p:spPr>
      </p:pic>
      <p:pic>
        <p:nvPicPr>
          <p:cNvPr id="23" name="Imagem 2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7682" y="62629"/>
            <a:ext cx="789140" cy="477381"/>
          </a:xfrm>
          <a:prstGeom prst="rect">
            <a:avLst/>
          </a:prstGeom>
        </p:spPr>
      </p:pic>
      <p:pic>
        <p:nvPicPr>
          <p:cNvPr id="15362" name="Picture 2" descr="Resultado de imagem para emidio navarro almada"/>
          <p:cNvPicPr>
            <a:picLocks noChangeAspect="1" noChangeArrowheads="1"/>
          </p:cNvPicPr>
          <p:nvPr/>
        </p:nvPicPr>
        <p:blipFill>
          <a:blip r:embed="rId13" cstate="print"/>
          <a:srcRect/>
          <a:stretch>
            <a:fillRect/>
          </a:stretch>
        </p:blipFill>
        <p:spPr bwMode="auto">
          <a:xfrm>
            <a:off x="3300660" y="1784963"/>
            <a:ext cx="5571419" cy="4178565"/>
          </a:xfrm>
          <a:prstGeom prst="rect">
            <a:avLst/>
          </a:prstGeom>
          <a:ln>
            <a:noFill/>
          </a:ln>
          <a:effectLst>
            <a:softEdge rad="112500"/>
          </a:effectLst>
        </p:spPr>
      </p:pic>
    </p:spTree>
    <p:extLst>
      <p:ext uri="{BB962C8B-B14F-4D97-AF65-F5344CB8AC3E}">
        <p14:creationId xmlns:p14="http://schemas.microsoft.com/office/powerpoint/2010/main" val="2739051771"/>
      </p:ext>
    </p:extLst>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ção de Conteúdo 3"/>
          <p:cNvPicPr>
            <a:picLocks noChangeAspect="1" noChangeArrowheads="1"/>
          </p:cNvPicPr>
          <p:nvPr/>
        </p:nvPicPr>
        <p:blipFill>
          <a:blip r:embed="rId2" cstate="print"/>
          <a:srcRect/>
          <a:stretch>
            <a:fillRect/>
          </a:stretch>
        </p:blipFill>
        <p:spPr>
          <a:xfrm>
            <a:off x="227708" y="2599233"/>
            <a:ext cx="6239267" cy="4074809"/>
          </a:xfrm>
          <a:prstGeom prst="rect">
            <a:avLst/>
          </a:prstGeom>
        </p:spPr>
      </p:pic>
      <p:pic>
        <p:nvPicPr>
          <p:cNvPr id="3" name="Picture 3"/>
          <p:cNvPicPr>
            <a:picLocks noChangeAspect="1" noChangeArrowheads="1"/>
          </p:cNvPicPr>
          <p:nvPr/>
        </p:nvPicPr>
        <p:blipFill>
          <a:blip r:embed="rId3" cstate="print"/>
          <a:srcRect/>
          <a:stretch>
            <a:fillRect/>
          </a:stretch>
        </p:blipFill>
        <p:spPr bwMode="auto">
          <a:xfrm>
            <a:off x="7300435" y="234934"/>
            <a:ext cx="1179686" cy="688150"/>
          </a:xfrm>
          <a:prstGeom prst="ellipse">
            <a:avLst/>
          </a:prstGeom>
          <a:noFill/>
          <a:ln w="9525">
            <a:noFill/>
            <a:miter lim="800000"/>
            <a:headEnd/>
            <a:tailEnd/>
          </a:ln>
        </p:spPr>
      </p:pic>
      <p:pic>
        <p:nvPicPr>
          <p:cNvPr id="4"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66975" y="3018653"/>
            <a:ext cx="2677025" cy="1777967"/>
          </a:xfrm>
          <a:prstGeom prst="ellipse">
            <a:avLst/>
          </a:prstGeom>
          <a:ln>
            <a:noFill/>
          </a:ln>
          <a:effectLst>
            <a:softEdge rad="112500"/>
          </a:effectLst>
        </p:spPr>
      </p:pic>
      <p:pic>
        <p:nvPicPr>
          <p:cNvPr id="5"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89591" y="4796620"/>
            <a:ext cx="2554409" cy="1664884"/>
          </a:xfrm>
          <a:prstGeom prst="ellipse">
            <a:avLst/>
          </a:prstGeom>
          <a:ln>
            <a:noFill/>
          </a:ln>
          <a:effectLst>
            <a:softEdge rad="112500"/>
          </a:effectLst>
        </p:spPr>
      </p:pic>
      <p:pic>
        <p:nvPicPr>
          <p:cNvPr id="6"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66975" y="1099230"/>
            <a:ext cx="2451557" cy="1648583"/>
          </a:xfrm>
          <a:prstGeom prst="ellipse">
            <a:avLst/>
          </a:prstGeom>
          <a:ln>
            <a:noFill/>
          </a:ln>
          <a:effectLst>
            <a:softEdge rad="112500"/>
          </a:effectLst>
        </p:spPr>
      </p:pic>
      <p:sp>
        <p:nvSpPr>
          <p:cNvPr id="7" name="Rectângulo 6"/>
          <p:cNvSpPr/>
          <p:nvPr/>
        </p:nvSpPr>
        <p:spPr>
          <a:xfrm>
            <a:off x="87682" y="1252603"/>
            <a:ext cx="6379293" cy="1077218"/>
          </a:xfrm>
          <a:prstGeom prst="rect">
            <a:avLst/>
          </a:prstGeom>
        </p:spPr>
        <p:txBody>
          <a:bodyPr wrap="square">
            <a:spAutoFit/>
          </a:bodyPr>
          <a:lstStyle/>
          <a:p>
            <a:pPr lvl="0" algn="ctr"/>
            <a:r>
              <a:rPr lang="pt-PT" sz="3200" dirty="0" err="1" smtClean="0">
                <a:latin typeface="Calibri" pitchFamily="34" charset="0"/>
                <a:cs typeface="Calibri" pitchFamily="34" charset="0"/>
              </a:rPr>
              <a:t>Secondary</a:t>
            </a:r>
            <a:r>
              <a:rPr 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school</a:t>
            </a:r>
            <a:r>
              <a:rPr lang="pt-PT" altLang="pt-PT" sz="3200" dirty="0" smtClean="0">
                <a:latin typeface="Calibri" pitchFamily="34" charset="0"/>
                <a:cs typeface="Calibri" pitchFamily="34" charset="0"/>
              </a:rPr>
              <a:t> Emídio Navarro </a:t>
            </a:r>
          </a:p>
          <a:p>
            <a:pPr lvl="0" algn="ctr"/>
            <a:r>
              <a:rPr lang="pt-PT" altLang="pt-PT" sz="3200" dirty="0" err="1" smtClean="0">
                <a:latin typeface="Calibri" pitchFamily="34" charset="0"/>
                <a:cs typeface="Calibri" pitchFamily="34" charset="0"/>
              </a:rPr>
              <a:t>is</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the</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main</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school</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of</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the</a:t>
            </a:r>
            <a:r>
              <a:rPr lang="pt-PT" altLang="pt-PT" sz="3200" dirty="0" smtClean="0">
                <a:latin typeface="Calibri" pitchFamily="34" charset="0"/>
                <a:cs typeface="Calibri" pitchFamily="34" charset="0"/>
              </a:rPr>
              <a:t> </a:t>
            </a:r>
            <a:r>
              <a:rPr lang="pt-PT" altLang="pt-PT" sz="3200" dirty="0" err="1" smtClean="0">
                <a:latin typeface="Calibri" pitchFamily="34" charset="0"/>
                <a:cs typeface="Calibri" pitchFamily="34" charset="0"/>
              </a:rPr>
              <a:t>group</a:t>
            </a:r>
            <a:r>
              <a:rPr lang="pt-PT" altLang="pt-PT" sz="3200" dirty="0" smtClean="0">
                <a:latin typeface="Calibri" pitchFamily="34" charset="0"/>
                <a:cs typeface="Calibri" pitchFamily="34" charset="0"/>
              </a:rPr>
              <a:t>.</a:t>
            </a:r>
            <a:endParaRPr lang="pt-PT" sz="3200" dirty="0">
              <a:latin typeface="Calibri" pitchFamily="34" charset="0"/>
              <a:cs typeface="Calibri" pitchFamily="34" charset="0"/>
            </a:endParaRPr>
          </a:p>
        </p:txBody>
      </p:sp>
      <p:pic>
        <p:nvPicPr>
          <p:cNvPr id="8" name="Imagem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7682" y="62629"/>
            <a:ext cx="789140" cy="477381"/>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pic>
        <p:nvPicPr>
          <p:cNvPr id="1027" name="Picture 3" descr="C:\Users\prof\Desktop\Erasmus +\Fotos\Fotos escola\DSC_001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4457"/>
          <a:stretch/>
        </p:blipFill>
        <p:spPr bwMode="auto">
          <a:xfrm>
            <a:off x="4676172" y="4919242"/>
            <a:ext cx="4224760" cy="14110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6" name="Picture 2" descr="C:\Users\prof\Desktop\Erasmus +\Fotos\Fotos escola\castelo.jpg"/>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221848" y="3141452"/>
            <a:ext cx="4584900" cy="31888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9" name="Picture 5" descr="EB da Cova da Piedade"/>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25340"/>
          <a:stretch/>
        </p:blipFill>
        <p:spPr bwMode="auto">
          <a:xfrm>
            <a:off x="221848" y="529652"/>
            <a:ext cx="4454324" cy="26117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C:\Users\prof\Desktop\Erasmus +\Fotos\Fotos escola\DSC_0014.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19811"/>
          <a:stretch/>
        </p:blipFill>
        <p:spPr bwMode="auto">
          <a:xfrm>
            <a:off x="4676173" y="529652"/>
            <a:ext cx="4224760" cy="22897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31" name="Picture 7" descr="C:\Users\prof\Desktop\Erasmus +\Fotos\Fotos escola\DSC_0010.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30853" b="8293"/>
          <a:stretch/>
        </p:blipFill>
        <p:spPr bwMode="auto">
          <a:xfrm>
            <a:off x="4676173" y="2788098"/>
            <a:ext cx="4224760" cy="20881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93537" y="0"/>
            <a:ext cx="8565267" cy="646331"/>
          </a:xfrm>
          <a:prstGeom prst="rect">
            <a:avLst/>
          </a:prstGeom>
          <a:noFill/>
        </p:spPr>
        <p:txBody>
          <a:bodyPr wrap="square" rtlCol="0">
            <a:spAutoFit/>
          </a:bodyPr>
          <a:lstStyle/>
          <a:p>
            <a:pPr algn="ctr"/>
            <a:r>
              <a:rPr lang="en-US" sz="3600" dirty="0">
                <a:latin typeface="Calibri" panose="020F0502020204030204" pitchFamily="34" charset="0"/>
              </a:rPr>
              <a:t>This is our beautiful </a:t>
            </a:r>
            <a:r>
              <a:rPr lang="en-US" sz="3600" dirty="0" smtClean="0">
                <a:latin typeface="Calibri" panose="020F0502020204030204" pitchFamily="34" charset="0"/>
              </a:rPr>
              <a:t>school…</a:t>
            </a:r>
            <a:endParaRPr lang="pt-PT" sz="3600" b="1" dirty="0">
              <a:latin typeface="Calibri" panose="020F0502020204030204" pitchFamily="34" charset="0"/>
            </a:endParaRPr>
          </a:p>
        </p:txBody>
      </p:sp>
      <p:sp>
        <p:nvSpPr>
          <p:cNvPr id="5" name="Rectângulo 4"/>
          <p:cNvSpPr/>
          <p:nvPr/>
        </p:nvSpPr>
        <p:spPr>
          <a:xfrm>
            <a:off x="1696638" y="2725953"/>
            <a:ext cx="5959067" cy="83099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4800" b="1" dirty="0">
                <a:latin typeface="Calibri" panose="020F0502020204030204" pitchFamily="34" charset="0"/>
              </a:rPr>
              <a:t>EB da Cova da </a:t>
            </a:r>
            <a:r>
              <a:rPr lang="en-US" sz="4800" b="1" dirty="0" err="1">
                <a:latin typeface="Calibri" panose="020F0502020204030204" pitchFamily="34" charset="0"/>
              </a:rPr>
              <a:t>Piedade</a:t>
            </a:r>
            <a:endParaRPr lang="pt-PT" sz="4800" dirty="0"/>
          </a:p>
        </p:txBody>
      </p:sp>
      <p:pic>
        <p:nvPicPr>
          <p:cNvPr id="11" name="Imagem 10"/>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24486" y="3980765"/>
            <a:ext cx="856526" cy="787078"/>
          </a:xfrm>
          <a:prstGeom prst="ellipse">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37060352"/>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31979" y="6449846"/>
            <a:ext cx="184666" cy="369332"/>
          </a:xfrm>
          <a:prstGeom prst="rect">
            <a:avLst/>
          </a:prstGeom>
          <a:noFill/>
        </p:spPr>
        <p:txBody>
          <a:bodyPr wrap="none" rtlCol="0">
            <a:spAutoFit/>
          </a:bodyPr>
          <a:lstStyle/>
          <a:p>
            <a:endParaRPr lang="pt-PT" dirty="0"/>
          </a:p>
        </p:txBody>
      </p:sp>
      <p:pic>
        <p:nvPicPr>
          <p:cNvPr id="11" name="Picture 2" descr="http://www.teiaportuguesa.com/imagens/bandeiraportuguesa.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xão recta unidireccional 14"/>
          <p:cNvCxnSpPr/>
          <p:nvPr/>
        </p:nvCxnSpPr>
        <p:spPr>
          <a:xfrm flipV="1">
            <a:off x="6013441" y="1635579"/>
            <a:ext cx="275771" cy="7257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1" name="Grupo 20"/>
          <p:cNvGrpSpPr/>
          <p:nvPr/>
        </p:nvGrpSpPr>
        <p:grpSpPr>
          <a:xfrm>
            <a:off x="317159" y="1352666"/>
            <a:ext cx="3507856" cy="2147887"/>
            <a:chOff x="3387823" y="2040358"/>
            <a:chExt cx="3507856" cy="2147887"/>
          </a:xfrm>
        </p:grpSpPr>
        <p:pic>
          <p:nvPicPr>
            <p:cNvPr id="47114" name="Picture 10"/>
            <p:cNvPicPr>
              <a:picLocks noChangeAspect="1" noChangeArrowheads="1"/>
            </p:cNvPicPr>
            <p:nvPr/>
          </p:nvPicPr>
          <p:blipFill>
            <a:blip r:embed="rId3" cstate="print"/>
            <a:srcRect/>
            <a:stretch>
              <a:fillRect/>
            </a:stretch>
          </p:blipFill>
          <p:spPr bwMode="auto">
            <a:xfrm>
              <a:off x="3387823" y="2040358"/>
              <a:ext cx="3507856" cy="21478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20" name="Conexão recta unidireccional 19"/>
            <p:cNvCxnSpPr/>
            <p:nvPr/>
          </p:nvCxnSpPr>
          <p:spPr>
            <a:xfrm flipV="1">
              <a:off x="4743450" y="2571750"/>
              <a:ext cx="133350" cy="381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47116" name="Picture 12" descr="Resultado de imagem para mapa politico portugal ilhas"/>
          <p:cNvPicPr>
            <a:picLocks noChangeAspect="1" noChangeArrowheads="1"/>
          </p:cNvPicPr>
          <p:nvPr/>
        </p:nvPicPr>
        <p:blipFill>
          <a:blip r:embed="rId4" cstate="print"/>
          <a:srcRect r="302" b="8526"/>
          <a:stretch>
            <a:fillRect/>
          </a:stretch>
        </p:blipFill>
        <p:spPr bwMode="auto">
          <a:xfrm>
            <a:off x="4182064" y="1501252"/>
            <a:ext cx="4623187" cy="39481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 name="TextBox 7"/>
          <p:cNvSpPr txBox="1"/>
          <p:nvPr/>
        </p:nvSpPr>
        <p:spPr>
          <a:xfrm>
            <a:off x="-130631" y="5765301"/>
            <a:ext cx="9390743" cy="954107"/>
          </a:xfrm>
          <a:prstGeom prst="rect">
            <a:avLst/>
          </a:prstGeom>
          <a:noFill/>
        </p:spPr>
        <p:txBody>
          <a:bodyPr wrap="square" rtlCol="0">
            <a:spAutoFit/>
          </a:bodyPr>
          <a:lstStyle/>
          <a:p>
            <a:pPr algn="ctr"/>
            <a:r>
              <a:rPr lang="en-US" sz="2800" dirty="0" smtClean="0">
                <a:latin typeface="Calibri" pitchFamily="34" charset="0"/>
                <a:cs typeface="Calibri" pitchFamily="34" charset="0"/>
              </a:rPr>
              <a:t>Portugal is located in the southwest of Europe </a:t>
            </a:r>
            <a:r>
              <a:rPr lang="en-US" sz="2800" dirty="0" smtClean="0">
                <a:latin typeface="Calibri" pitchFamily="34" charset="0"/>
                <a:ea typeface="Cambria" pitchFamily="18" charset="0"/>
                <a:cs typeface="Calibri" pitchFamily="34" charset="0"/>
              </a:rPr>
              <a:t>with a</a:t>
            </a:r>
          </a:p>
          <a:p>
            <a:pPr algn="ctr"/>
            <a:r>
              <a:rPr lang="en-US" sz="2800" dirty="0" smtClean="0">
                <a:latin typeface="Calibri" pitchFamily="34" charset="0"/>
                <a:ea typeface="Cambria" pitchFamily="18" charset="0"/>
                <a:cs typeface="Calibri" pitchFamily="34" charset="0"/>
              </a:rPr>
              <a:t> close relationship with the Atlantic Ocean.</a:t>
            </a:r>
          </a:p>
        </p:txBody>
      </p:sp>
      <p:pic>
        <p:nvPicPr>
          <p:cNvPr id="47118" name="Picture 14" descr="Resultado de imagem para portugal jose de guimaraes"/>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416800" y="118280"/>
            <a:ext cx="1243311" cy="1316447"/>
          </a:xfrm>
          <a:prstGeom prst="rect">
            <a:avLst/>
          </a:prstGeom>
          <a:noFill/>
        </p:spPr>
      </p:pic>
      <p:pic>
        <p:nvPicPr>
          <p:cNvPr id="47122" name="Picture 18" descr="Resultado de imagem para portugal a country"/>
          <p:cNvPicPr>
            <a:picLocks noChangeAspect="1" noChangeArrowheads="1"/>
          </p:cNvPicPr>
          <p:nvPr/>
        </p:nvPicPr>
        <p:blipFill>
          <a:blip r:embed="rId6" cstate="print"/>
          <a:srcRect/>
          <a:stretch>
            <a:fillRect/>
          </a:stretch>
        </p:blipFill>
        <p:spPr bwMode="auto">
          <a:xfrm>
            <a:off x="885371" y="3691564"/>
            <a:ext cx="2365826" cy="1776066"/>
          </a:xfrm>
          <a:prstGeom prst="rect">
            <a:avLst/>
          </a:prstGeom>
          <a:noFill/>
        </p:spPr>
      </p:pic>
    </p:spTree>
    <p:extLst>
      <p:ext uri="{BB962C8B-B14F-4D97-AF65-F5344CB8AC3E}">
        <p14:creationId xmlns:p14="http://schemas.microsoft.com/office/powerpoint/2010/main" val="1103769192"/>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9574" y="6066879"/>
            <a:ext cx="269626" cy="461665"/>
          </a:xfrm>
          <a:prstGeom prst="rect">
            <a:avLst/>
          </a:prstGeom>
          <a:noFill/>
        </p:spPr>
        <p:txBody>
          <a:bodyPr wrap="none" rtlCol="0">
            <a:spAutoFit/>
          </a:bodyPr>
          <a:lstStyle/>
          <a:p>
            <a:r>
              <a:rPr lang="pt-PT" sz="2400" dirty="0" smtClean="0">
                <a:solidFill>
                  <a:schemeClr val="bg1"/>
                </a:solidFill>
              </a:rPr>
              <a:t> </a:t>
            </a:r>
            <a:endParaRPr lang="pt-PT" sz="2400" dirty="0">
              <a:solidFill>
                <a:schemeClr val="bg1"/>
              </a:solidFill>
            </a:endParaRPr>
          </a:p>
        </p:txBody>
      </p:sp>
      <p:sp>
        <p:nvSpPr>
          <p:cNvPr id="9" name="TextBox 7"/>
          <p:cNvSpPr txBox="1"/>
          <p:nvPr/>
        </p:nvSpPr>
        <p:spPr>
          <a:xfrm>
            <a:off x="0" y="5852039"/>
            <a:ext cx="9144000" cy="1384995"/>
          </a:xfrm>
          <a:prstGeom prst="rect">
            <a:avLst/>
          </a:prstGeom>
          <a:noFill/>
        </p:spPr>
        <p:txBody>
          <a:bodyPr wrap="square" rtlCol="0">
            <a:spAutoFit/>
          </a:bodyPr>
          <a:lstStyle/>
          <a:p>
            <a:pPr algn="ctr"/>
            <a:r>
              <a:rPr lang="en-US" sz="2800" dirty="0" smtClean="0">
                <a:solidFill>
                  <a:schemeClr val="bg1"/>
                </a:solidFill>
                <a:latin typeface="Calibri" panose="020F0502020204030204" pitchFamily="34" charset="0"/>
              </a:rPr>
              <a:t>So do we!… and we also believe that </a:t>
            </a:r>
          </a:p>
          <a:p>
            <a:pPr algn="ctr"/>
            <a:r>
              <a:rPr lang="en-US" sz="2800" dirty="0" smtClean="0">
                <a:solidFill>
                  <a:schemeClr val="bg1"/>
                </a:solidFill>
                <a:latin typeface="Calibri" panose="020F0502020204030204" pitchFamily="34" charset="0"/>
              </a:rPr>
              <a:t>our school will help us make our dreams come true.</a:t>
            </a:r>
          </a:p>
          <a:p>
            <a:pPr algn="ctr"/>
            <a:endParaRPr lang="pt-PT" sz="2800" dirty="0">
              <a:solidFill>
                <a:schemeClr val="bg1"/>
              </a:solidFill>
              <a:latin typeface="Calibri" panose="020F0502020204030204" pitchFamily="34" charset="0"/>
            </a:endParaRPr>
          </a:p>
        </p:txBody>
      </p:sp>
      <p:pic>
        <p:nvPicPr>
          <p:cNvPr id="4" name="Image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682" y="62629"/>
            <a:ext cx="789140" cy="477381"/>
          </a:xfrm>
          <a:prstGeom prst="rect">
            <a:avLst/>
          </a:prstGeom>
        </p:spPr>
      </p:pic>
      <p:pic>
        <p:nvPicPr>
          <p:cNvPr id="50178" name="Picture 2" descr="Resultado de imagem para fernando pessoa tenho em mim todos os sonhos do mundo"/>
          <p:cNvPicPr>
            <a:picLocks noChangeAspect="1" noChangeArrowheads="1"/>
          </p:cNvPicPr>
          <p:nvPr/>
        </p:nvPicPr>
        <p:blipFill>
          <a:blip r:embed="rId4" cstate="print"/>
          <a:srcRect b="17125"/>
          <a:stretch>
            <a:fillRect/>
          </a:stretch>
        </p:blipFill>
        <p:spPr bwMode="auto">
          <a:xfrm>
            <a:off x="2295537" y="1974613"/>
            <a:ext cx="4482634" cy="3714983"/>
          </a:xfrm>
          <a:prstGeom prst="rect">
            <a:avLst/>
          </a:prstGeom>
          <a:noFill/>
        </p:spPr>
      </p:pic>
      <p:sp>
        <p:nvSpPr>
          <p:cNvPr id="7" name="CaixaDeTexto 6"/>
          <p:cNvSpPr txBox="1"/>
          <p:nvPr/>
        </p:nvSpPr>
        <p:spPr>
          <a:xfrm>
            <a:off x="0" y="1016001"/>
            <a:ext cx="9144000" cy="954107"/>
          </a:xfrm>
          <a:prstGeom prst="rect">
            <a:avLst/>
          </a:prstGeom>
          <a:noFill/>
        </p:spPr>
        <p:txBody>
          <a:bodyPr wrap="square" rtlCol="0">
            <a:spAutoFit/>
          </a:bodyPr>
          <a:lstStyle/>
          <a:p>
            <a:pPr algn="ctr"/>
            <a:r>
              <a:rPr lang="pt-PT" sz="2800" dirty="0" err="1" smtClean="0">
                <a:solidFill>
                  <a:schemeClr val="bg1"/>
                </a:solidFill>
                <a:latin typeface="Calibri" pitchFamily="34" charset="0"/>
                <a:cs typeface="Calibri" pitchFamily="34" charset="0"/>
              </a:rPr>
              <a:t>The</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poet</a:t>
            </a:r>
            <a:r>
              <a:rPr lang="pt-PT" sz="2800" dirty="0" smtClean="0">
                <a:solidFill>
                  <a:schemeClr val="bg1"/>
                </a:solidFill>
                <a:latin typeface="Calibri" pitchFamily="34" charset="0"/>
                <a:cs typeface="Calibri" pitchFamily="34" charset="0"/>
              </a:rPr>
              <a:t>, </a:t>
            </a:r>
            <a:r>
              <a:rPr lang="pt-PT" sz="2800" i="1" dirty="0" smtClean="0">
                <a:solidFill>
                  <a:schemeClr val="bg1"/>
                </a:solidFill>
                <a:latin typeface="Calibri" pitchFamily="34" charset="0"/>
                <a:cs typeface="Calibri" pitchFamily="34" charset="0"/>
              </a:rPr>
              <a:t>Fernando Pessoa </a:t>
            </a:r>
            <a:r>
              <a:rPr lang="pt-PT" sz="2800" dirty="0" err="1" smtClean="0">
                <a:solidFill>
                  <a:schemeClr val="bg1"/>
                </a:solidFill>
                <a:latin typeface="Calibri" pitchFamily="34" charset="0"/>
                <a:cs typeface="Calibri" pitchFamily="34" charset="0"/>
              </a:rPr>
              <a:t>said</a:t>
            </a:r>
            <a:r>
              <a:rPr lang="pt-PT" sz="2800" dirty="0" smtClean="0">
                <a:solidFill>
                  <a:schemeClr val="bg1"/>
                </a:solidFill>
                <a:latin typeface="Calibri" pitchFamily="34" charset="0"/>
                <a:cs typeface="Calibri" pitchFamily="34" charset="0"/>
              </a:rPr>
              <a:t>:</a:t>
            </a:r>
          </a:p>
          <a:p>
            <a:pPr algn="ctr"/>
            <a:r>
              <a:rPr lang="pt-PT" sz="2800" dirty="0" smtClean="0">
                <a:solidFill>
                  <a:schemeClr val="bg1"/>
                </a:solidFill>
                <a:latin typeface="Calibri" pitchFamily="34" charset="0"/>
                <a:cs typeface="Calibri" pitchFamily="34" charset="0"/>
              </a:rPr>
              <a:t>“I </a:t>
            </a:r>
            <a:r>
              <a:rPr lang="pt-PT" sz="2800" dirty="0" err="1" smtClean="0">
                <a:solidFill>
                  <a:schemeClr val="bg1"/>
                </a:solidFill>
                <a:latin typeface="Calibri" pitchFamily="34" charset="0"/>
                <a:cs typeface="Calibri" pitchFamily="34" charset="0"/>
              </a:rPr>
              <a:t>have</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all</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the</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dreams</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in</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the</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world</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inside</a:t>
            </a:r>
            <a:r>
              <a:rPr lang="pt-PT" sz="2800" dirty="0" smtClean="0">
                <a:solidFill>
                  <a:schemeClr val="bg1"/>
                </a:solidFill>
                <a:latin typeface="Calibri" pitchFamily="34" charset="0"/>
                <a:cs typeface="Calibri" pitchFamily="34" charset="0"/>
              </a:rPr>
              <a:t> </a:t>
            </a:r>
            <a:r>
              <a:rPr lang="pt-PT" sz="2800" dirty="0" err="1" smtClean="0">
                <a:solidFill>
                  <a:schemeClr val="bg1"/>
                </a:solidFill>
                <a:latin typeface="Calibri" pitchFamily="34" charset="0"/>
                <a:cs typeface="Calibri" pitchFamily="34" charset="0"/>
              </a:rPr>
              <a:t>of</a:t>
            </a:r>
            <a:r>
              <a:rPr lang="pt-PT" sz="2800" dirty="0" smtClean="0">
                <a:solidFill>
                  <a:schemeClr val="bg1"/>
                </a:solidFill>
                <a:latin typeface="Calibri" pitchFamily="34" charset="0"/>
                <a:cs typeface="Calibri" pitchFamily="34" charset="0"/>
              </a:rPr>
              <a:t> me.”</a:t>
            </a:r>
            <a:endParaRPr lang="pt-PT" sz="28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767422399"/>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Resultado de imagem para PAISAGENS de portugal MADEIRA"/>
          <p:cNvPicPr>
            <a:picLocks noChangeAspect="1" noChangeArrowheads="1"/>
          </p:cNvPicPr>
          <p:nvPr/>
        </p:nvPicPr>
        <p:blipFill>
          <a:blip r:embed="rId2" cstate="print"/>
          <a:srcRect/>
          <a:stretch>
            <a:fillRect/>
          </a:stretch>
        </p:blipFill>
        <p:spPr bwMode="auto">
          <a:xfrm>
            <a:off x="101598" y="2982801"/>
            <a:ext cx="3308523" cy="2208439"/>
          </a:xfrm>
          <a:prstGeom prst="rect">
            <a:avLst/>
          </a:prstGeom>
          <a:ln>
            <a:noFill/>
          </a:ln>
          <a:effectLst>
            <a:softEdge rad="112500"/>
          </a:effectLst>
        </p:spPr>
      </p:pic>
      <p:pic>
        <p:nvPicPr>
          <p:cNvPr id="3" name="Picture 2" descr="Imagem relacionada"/>
          <p:cNvPicPr>
            <a:picLocks noChangeAspect="1" noChangeArrowheads="1"/>
          </p:cNvPicPr>
          <p:nvPr/>
        </p:nvPicPr>
        <p:blipFill>
          <a:blip r:embed="rId3" cstate="print"/>
          <a:srcRect/>
          <a:stretch>
            <a:fillRect/>
          </a:stretch>
        </p:blipFill>
        <p:spPr bwMode="auto">
          <a:xfrm>
            <a:off x="3841796" y="599398"/>
            <a:ext cx="4866771" cy="3244515"/>
          </a:xfrm>
          <a:prstGeom prst="rect">
            <a:avLst/>
          </a:prstGeom>
          <a:ln>
            <a:noFill/>
          </a:ln>
          <a:effectLst>
            <a:softEdge rad="112500"/>
          </a:effectLst>
        </p:spPr>
      </p:pic>
      <p:pic>
        <p:nvPicPr>
          <p:cNvPr id="46086" name="Picture 6" descr="Imagem relacionada"/>
          <p:cNvPicPr>
            <a:picLocks noChangeAspect="1" noChangeArrowheads="1"/>
          </p:cNvPicPr>
          <p:nvPr/>
        </p:nvPicPr>
        <p:blipFill>
          <a:blip r:embed="rId4" cstate="print"/>
          <a:srcRect/>
          <a:stretch>
            <a:fillRect/>
          </a:stretch>
        </p:blipFill>
        <p:spPr bwMode="auto">
          <a:xfrm>
            <a:off x="638628" y="1356934"/>
            <a:ext cx="2195739" cy="1463826"/>
          </a:xfrm>
          <a:prstGeom prst="rect">
            <a:avLst/>
          </a:prstGeom>
          <a:ln>
            <a:noFill/>
          </a:ln>
          <a:effectLst>
            <a:softEdge rad="112500"/>
          </a:effectLst>
        </p:spPr>
      </p:pic>
      <p:pic>
        <p:nvPicPr>
          <p:cNvPr id="46090" name="Picture 10" descr="Resultado de imagem para portugal aÃ§ores"/>
          <p:cNvPicPr>
            <a:picLocks noChangeAspect="1" noChangeArrowheads="1"/>
          </p:cNvPicPr>
          <p:nvPr/>
        </p:nvPicPr>
        <p:blipFill>
          <a:blip r:embed="rId5" cstate="print"/>
          <a:srcRect/>
          <a:stretch>
            <a:fillRect/>
          </a:stretch>
        </p:blipFill>
        <p:spPr bwMode="auto">
          <a:xfrm>
            <a:off x="3537002" y="3894833"/>
            <a:ext cx="3474130" cy="2287136"/>
          </a:xfrm>
          <a:prstGeom prst="rect">
            <a:avLst/>
          </a:prstGeom>
          <a:ln>
            <a:noFill/>
          </a:ln>
          <a:effectLst>
            <a:softEdge rad="112500"/>
          </a:effectLst>
        </p:spPr>
      </p:pic>
      <p:pic>
        <p:nvPicPr>
          <p:cNvPr id="46094" name="Picture 14" descr="Imagem relacionada"/>
          <p:cNvPicPr>
            <a:picLocks noChangeAspect="1" noChangeArrowheads="1"/>
          </p:cNvPicPr>
          <p:nvPr/>
        </p:nvPicPr>
        <p:blipFill>
          <a:blip r:embed="rId6" cstate="print"/>
          <a:srcRect l="19560" r="23874"/>
          <a:stretch>
            <a:fillRect/>
          </a:stretch>
        </p:blipFill>
        <p:spPr bwMode="auto">
          <a:xfrm>
            <a:off x="7112730" y="4039973"/>
            <a:ext cx="1843314" cy="1831794"/>
          </a:xfrm>
          <a:prstGeom prst="rect">
            <a:avLst/>
          </a:prstGeom>
          <a:ln>
            <a:noFill/>
          </a:ln>
          <a:effectLst>
            <a:softEdge rad="112500"/>
          </a:effectLst>
        </p:spPr>
      </p:pic>
      <p:sp>
        <p:nvSpPr>
          <p:cNvPr id="11" name="TextBox 7"/>
          <p:cNvSpPr txBox="1"/>
          <p:nvPr/>
        </p:nvSpPr>
        <p:spPr>
          <a:xfrm>
            <a:off x="0" y="6171693"/>
            <a:ext cx="9144000" cy="523220"/>
          </a:xfrm>
          <a:prstGeom prst="rect">
            <a:avLst/>
          </a:prstGeom>
          <a:noFill/>
        </p:spPr>
        <p:txBody>
          <a:bodyPr wrap="square" rtlCol="0">
            <a:spAutoFit/>
          </a:bodyPr>
          <a:lstStyle/>
          <a:p>
            <a:pPr algn="ctr"/>
            <a:r>
              <a:rPr lang="en-US" sz="2800" dirty="0" smtClean="0">
                <a:latin typeface="Calibri" pitchFamily="34" charset="0"/>
                <a:cs typeface="Calibri" pitchFamily="34" charset="0"/>
              </a:rPr>
              <a:t>The lovely autonomous regions of Madeira and Azores.</a:t>
            </a:r>
            <a:endParaRPr lang="pt-PT" sz="2800" dirty="0">
              <a:latin typeface="Calibri" pitchFamily="34" charset="0"/>
              <a:cs typeface="Calibri" pitchFamily="34" charset="0"/>
            </a:endParaRPr>
          </a:p>
        </p:txBody>
      </p:sp>
      <p:sp>
        <p:nvSpPr>
          <p:cNvPr id="13" name="TextBox 7"/>
          <p:cNvSpPr txBox="1"/>
          <p:nvPr/>
        </p:nvSpPr>
        <p:spPr>
          <a:xfrm>
            <a:off x="0" y="5249573"/>
            <a:ext cx="3628561" cy="954107"/>
          </a:xfrm>
          <a:prstGeom prst="rect">
            <a:avLst/>
          </a:prstGeom>
          <a:noFill/>
        </p:spPr>
        <p:txBody>
          <a:bodyPr wrap="square" rtlCol="0">
            <a:spAutoFit/>
          </a:bodyPr>
          <a:lstStyle/>
          <a:p>
            <a:pPr algn="ctr"/>
            <a:r>
              <a:rPr lang="en-US" sz="2800" dirty="0" smtClean="0">
                <a:latin typeface="Calibri" pitchFamily="34" charset="0"/>
                <a:cs typeface="Calibri" pitchFamily="34" charset="0"/>
              </a:rPr>
              <a:t>There we find the insular Portugal</a:t>
            </a:r>
            <a:r>
              <a:rPr lang="pt-PT" sz="2800" dirty="0" smtClean="0">
                <a:latin typeface="Calibri" panose="020F0502020204030204" pitchFamily="34" charset="0"/>
              </a:rPr>
              <a:t>.</a:t>
            </a:r>
            <a:endParaRPr lang="pt-PT" sz="2800" dirty="0">
              <a:latin typeface="Calibri" panose="020F0502020204030204" pitchFamily="34" charset="0"/>
            </a:endParaRPr>
          </a:p>
        </p:txBody>
      </p:sp>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o_-_Ponte_de_D._Luís_-_Vista_sobre_a_cidad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5988" y="1451603"/>
            <a:ext cx="3327985" cy="1402117"/>
          </a:xfrm>
          <a:prstGeom prst="rect">
            <a:avLst/>
          </a:prstGeom>
          <a:ln>
            <a:noFill/>
          </a:ln>
          <a:effectLst>
            <a:softEdge rad="112500"/>
          </a:effectLst>
        </p:spPr>
      </p:pic>
      <p:pic>
        <p:nvPicPr>
          <p:cNvPr id="6" name="Picture 5"/>
          <p:cNvPicPr>
            <a:picLocks noChangeAspect="1"/>
          </p:cNvPicPr>
          <p:nvPr/>
        </p:nvPicPr>
        <p:blipFill>
          <a:blip r:embed="rId3" cstate="print"/>
          <a:stretch>
            <a:fillRect/>
          </a:stretch>
        </p:blipFill>
        <p:spPr>
          <a:xfrm>
            <a:off x="202480" y="3865737"/>
            <a:ext cx="4703256" cy="2424736"/>
          </a:xfrm>
          <a:prstGeom prst="rect">
            <a:avLst/>
          </a:prstGeom>
          <a:ln>
            <a:noFill/>
          </a:ln>
          <a:effectLst>
            <a:softEdge rad="112500"/>
          </a:effectLst>
        </p:spPr>
      </p:pic>
      <p:pic>
        <p:nvPicPr>
          <p:cNvPr id="9" name="Picture 8"/>
          <p:cNvPicPr>
            <a:picLocks noChangeAspect="1"/>
          </p:cNvPicPr>
          <p:nvPr/>
        </p:nvPicPr>
        <p:blipFill>
          <a:blip r:embed="rId4" cstate="print"/>
          <a:stretch>
            <a:fillRect/>
          </a:stretch>
        </p:blipFill>
        <p:spPr>
          <a:xfrm>
            <a:off x="544310" y="1345737"/>
            <a:ext cx="3610746" cy="2520000"/>
          </a:xfrm>
          <a:prstGeom prst="rect">
            <a:avLst/>
          </a:prstGeom>
          <a:ln>
            <a:noFill/>
          </a:ln>
          <a:effectLst>
            <a:softEdge rad="112500"/>
          </a:effectLst>
        </p:spPr>
      </p:pic>
      <p:sp>
        <p:nvSpPr>
          <p:cNvPr id="2" name="TextBox 1"/>
          <p:cNvSpPr txBox="1"/>
          <p:nvPr/>
        </p:nvSpPr>
        <p:spPr>
          <a:xfrm>
            <a:off x="-130631" y="6331967"/>
            <a:ext cx="9419771" cy="523220"/>
          </a:xfrm>
          <a:prstGeom prst="rect">
            <a:avLst/>
          </a:prstGeom>
          <a:noFill/>
        </p:spPr>
        <p:txBody>
          <a:bodyPr wrap="square" rtlCol="0">
            <a:spAutoFit/>
          </a:bodyPr>
          <a:lstStyle/>
          <a:p>
            <a:pPr algn="ctr"/>
            <a:r>
              <a:rPr lang="pt-PT" sz="2800" dirty="0" err="1" smtClean="0">
                <a:latin typeface="Calibri" panose="020F0502020204030204" pitchFamily="34" charset="0"/>
              </a:rPr>
              <a:t>In</a:t>
            </a:r>
            <a:r>
              <a:rPr lang="pt-PT" sz="2800" dirty="0" smtClean="0">
                <a:latin typeface="Calibri" panose="020F0502020204030204" pitchFamily="34" charset="0"/>
              </a:rPr>
              <a:t> </a:t>
            </a:r>
            <a:r>
              <a:rPr lang="pt-PT" sz="2800" dirty="0" err="1" smtClean="0">
                <a:latin typeface="Calibri" panose="020F0502020204030204" pitchFamily="34" charset="0"/>
              </a:rPr>
              <a:t>our</a:t>
            </a:r>
            <a:r>
              <a:rPr lang="pt-PT" sz="2800" dirty="0" smtClean="0">
                <a:latin typeface="Calibri" panose="020F0502020204030204" pitchFamily="34" charset="0"/>
              </a:rPr>
              <a:t> </a:t>
            </a:r>
            <a:r>
              <a:rPr lang="pt-PT" sz="2800" dirty="0" err="1" smtClean="0">
                <a:latin typeface="Calibri" panose="020F0502020204030204" pitchFamily="34" charset="0"/>
              </a:rPr>
              <a:t>country</a:t>
            </a:r>
            <a:r>
              <a:rPr lang="pt-PT" sz="2800" dirty="0" smtClean="0">
                <a:latin typeface="Calibri" panose="020F0502020204030204" pitchFamily="34" charset="0"/>
              </a:rPr>
              <a:t> </a:t>
            </a:r>
            <a:r>
              <a:rPr lang="pt-PT" sz="2800" dirty="0" err="1" smtClean="0">
                <a:latin typeface="Calibri" panose="020F0502020204030204" pitchFamily="34" charset="0"/>
              </a:rPr>
              <a:t>we</a:t>
            </a:r>
            <a:r>
              <a:rPr lang="pt-PT" sz="2800" dirty="0" smtClean="0">
                <a:latin typeface="Calibri" panose="020F0502020204030204" pitchFamily="34" charset="0"/>
              </a:rPr>
              <a:t> </a:t>
            </a:r>
            <a:r>
              <a:rPr lang="pt-PT" sz="2800" dirty="0" err="1" smtClean="0">
                <a:latin typeface="Calibri" panose="020F0502020204030204" pitchFamily="34" charset="0"/>
              </a:rPr>
              <a:t>can</a:t>
            </a:r>
            <a:r>
              <a:rPr lang="pt-PT" sz="2800" dirty="0" smtClean="0">
                <a:latin typeface="Calibri" panose="020F0502020204030204" pitchFamily="34" charset="0"/>
              </a:rPr>
              <a:t> </a:t>
            </a:r>
            <a:r>
              <a:rPr lang="pt-PT" sz="2800" dirty="0" err="1" smtClean="0">
                <a:latin typeface="Calibri" panose="020F0502020204030204" pitchFamily="34" charset="0"/>
              </a:rPr>
              <a:t>find</a:t>
            </a:r>
            <a:r>
              <a:rPr lang="pt-PT" sz="2800" dirty="0" smtClean="0">
                <a:latin typeface="Calibri" panose="020F0502020204030204" pitchFamily="34" charset="0"/>
              </a:rPr>
              <a:t> </a:t>
            </a:r>
            <a:r>
              <a:rPr lang="pt-PT" sz="2800" dirty="0" err="1" smtClean="0">
                <a:latin typeface="Calibri" panose="020F0502020204030204" pitchFamily="34" charset="0"/>
              </a:rPr>
              <a:t>beautiful</a:t>
            </a:r>
            <a:r>
              <a:rPr lang="pt-PT" sz="2800" dirty="0" smtClean="0">
                <a:latin typeface="Calibri" panose="020F0502020204030204" pitchFamily="34" charset="0"/>
              </a:rPr>
              <a:t> </a:t>
            </a:r>
            <a:r>
              <a:rPr lang="pt-PT" sz="2800" dirty="0" err="1" smtClean="0">
                <a:latin typeface="Calibri" panose="020F0502020204030204" pitchFamily="34" charset="0"/>
              </a:rPr>
              <a:t>cities</a:t>
            </a:r>
            <a:r>
              <a:rPr lang="pt-PT" sz="2800" dirty="0" smtClean="0">
                <a:latin typeface="Calibri" panose="020F0502020204030204" pitchFamily="34" charset="0"/>
              </a:rPr>
              <a:t>, </a:t>
            </a:r>
            <a:r>
              <a:rPr lang="pt-PT" sz="2800" dirty="0" err="1" smtClean="0">
                <a:latin typeface="Calibri" panose="020F0502020204030204" pitchFamily="34" charset="0"/>
              </a:rPr>
              <a:t>from</a:t>
            </a:r>
            <a:r>
              <a:rPr lang="pt-PT" sz="2800" dirty="0" smtClean="0">
                <a:latin typeface="Calibri" panose="020F0502020204030204" pitchFamily="34" charset="0"/>
              </a:rPr>
              <a:t> </a:t>
            </a:r>
            <a:r>
              <a:rPr lang="pt-PT" sz="2800" dirty="0" err="1" smtClean="0">
                <a:latin typeface="Calibri" panose="020F0502020204030204" pitchFamily="34" charset="0"/>
              </a:rPr>
              <a:t>north</a:t>
            </a:r>
            <a:r>
              <a:rPr lang="pt-PT" sz="2800" dirty="0" smtClean="0">
                <a:latin typeface="Calibri" panose="020F0502020204030204" pitchFamily="34" charset="0"/>
              </a:rPr>
              <a:t> to </a:t>
            </a:r>
            <a:r>
              <a:rPr lang="pt-PT" sz="2800" dirty="0" err="1" smtClean="0">
                <a:latin typeface="Calibri" panose="020F0502020204030204" pitchFamily="34" charset="0"/>
              </a:rPr>
              <a:t>south</a:t>
            </a:r>
            <a:endParaRPr lang="pt-PT" sz="2800" dirty="0">
              <a:latin typeface="Calibri" panose="020F0502020204030204" pitchFamily="34" charset="0"/>
            </a:endParaRPr>
          </a:p>
        </p:txBody>
      </p:sp>
      <p:pic>
        <p:nvPicPr>
          <p:cNvPr id="8" name="Picture 2" descr="http://www.teiaportuguesa.com/imagens/bandeiraportuguesa.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Resultado de imagem para portugal turismo"/>
          <p:cNvPicPr>
            <a:picLocks noChangeAspect="1" noChangeArrowheads="1"/>
          </p:cNvPicPr>
          <p:nvPr/>
        </p:nvPicPr>
        <p:blipFill>
          <a:blip r:embed="rId6" cstate="print"/>
          <a:srcRect/>
          <a:stretch>
            <a:fillRect/>
          </a:stretch>
        </p:blipFill>
        <p:spPr bwMode="auto">
          <a:xfrm>
            <a:off x="5171963" y="2853718"/>
            <a:ext cx="3275952" cy="1637977"/>
          </a:xfrm>
          <a:prstGeom prst="rect">
            <a:avLst/>
          </a:prstGeom>
          <a:ln>
            <a:noFill/>
          </a:ln>
          <a:effectLst>
            <a:softEdge rad="112500"/>
          </a:effectLst>
        </p:spPr>
      </p:pic>
      <p:pic>
        <p:nvPicPr>
          <p:cNvPr id="23556" name="Picture 4" descr="Resultado de imagem para portugal turismo"/>
          <p:cNvPicPr>
            <a:picLocks noChangeAspect="1" noChangeArrowheads="1"/>
          </p:cNvPicPr>
          <p:nvPr/>
        </p:nvPicPr>
        <p:blipFill>
          <a:blip r:embed="rId7" cstate="print"/>
          <a:srcRect/>
          <a:stretch>
            <a:fillRect/>
          </a:stretch>
        </p:blipFill>
        <p:spPr bwMode="auto">
          <a:xfrm>
            <a:off x="5685665" y="4597058"/>
            <a:ext cx="2762250" cy="164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pic>
        <p:nvPicPr>
          <p:cNvPr id="43010" name="Picture 2" descr="Resultado de imagem para portugal turismo"/>
          <p:cNvPicPr>
            <a:picLocks noChangeAspect="1" noChangeArrowheads="1"/>
          </p:cNvPicPr>
          <p:nvPr/>
        </p:nvPicPr>
        <p:blipFill>
          <a:blip r:embed="rId8" cstate="print"/>
          <a:srcRect/>
          <a:stretch>
            <a:fillRect/>
          </a:stretch>
        </p:blipFill>
        <p:spPr bwMode="auto">
          <a:xfrm>
            <a:off x="4828400" y="775548"/>
            <a:ext cx="3619515" cy="2078171"/>
          </a:xfrm>
          <a:prstGeom prst="rect">
            <a:avLst/>
          </a:prstGeom>
          <a:ln>
            <a:noFill/>
          </a:ln>
          <a:effectLst>
            <a:softEdge rad="112500"/>
          </a:effectLst>
        </p:spPr>
      </p:pic>
    </p:spTree>
    <p:extLst>
      <p:ext uri="{BB962C8B-B14F-4D97-AF65-F5344CB8AC3E}">
        <p14:creationId xmlns:p14="http://schemas.microsoft.com/office/powerpoint/2010/main" val="4076299086"/>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60" y="6344248"/>
            <a:ext cx="9144000" cy="523220"/>
          </a:xfrm>
          <a:prstGeom prst="rect">
            <a:avLst/>
          </a:prstGeom>
          <a:noFill/>
        </p:spPr>
        <p:txBody>
          <a:bodyPr wrap="square" rtlCol="0">
            <a:spAutoFit/>
          </a:bodyPr>
          <a:lstStyle/>
          <a:p>
            <a:pPr algn="ctr"/>
            <a:r>
              <a:rPr lang="pt-PT" sz="2800" dirty="0" err="1" smtClean="0">
                <a:latin typeface="Calibri" panose="020F0502020204030204" pitchFamily="34" charset="0"/>
              </a:rPr>
              <a:t>Wonderful</a:t>
            </a:r>
            <a:r>
              <a:rPr lang="pt-PT" sz="2800" dirty="0" smtClean="0">
                <a:latin typeface="Calibri" panose="020F0502020204030204" pitchFamily="34" charset="0"/>
              </a:rPr>
              <a:t> </a:t>
            </a:r>
            <a:r>
              <a:rPr lang="pt-PT" sz="2800" dirty="0" err="1" smtClean="0">
                <a:latin typeface="Calibri" panose="020F0502020204030204" pitchFamily="34" charset="0"/>
              </a:rPr>
              <a:t>landscapes</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8" name="Picture 2" descr="http://www.teiaportuguesa.com/imagens/bandeiraportuguesa.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m relacionada"/>
          <p:cNvPicPr>
            <a:picLocks noChangeAspect="1" noChangeArrowheads="1"/>
          </p:cNvPicPr>
          <p:nvPr/>
        </p:nvPicPr>
        <p:blipFill>
          <a:blip r:embed="rId3" cstate="print"/>
          <a:srcRect/>
          <a:stretch>
            <a:fillRect/>
          </a:stretch>
        </p:blipFill>
        <p:spPr bwMode="auto">
          <a:xfrm>
            <a:off x="5225497" y="3936655"/>
            <a:ext cx="3600450" cy="2409826"/>
          </a:xfrm>
          <a:prstGeom prst="rect">
            <a:avLst/>
          </a:prstGeom>
          <a:ln>
            <a:noFill/>
          </a:ln>
          <a:effectLst>
            <a:softEdge rad="112500"/>
          </a:effectLst>
          <a:scene3d>
            <a:camera prst="perspectiveLeft"/>
            <a:lightRig rig="threePt" dir="t"/>
          </a:scene3d>
        </p:spPr>
      </p:pic>
      <p:pic>
        <p:nvPicPr>
          <p:cNvPr id="23560" name="Picture 8" descr="Imagem relacionada"/>
          <p:cNvPicPr>
            <a:picLocks noChangeAspect="1" noChangeArrowheads="1"/>
          </p:cNvPicPr>
          <p:nvPr/>
        </p:nvPicPr>
        <p:blipFill>
          <a:blip r:embed="rId4" cstate="print"/>
          <a:srcRect/>
          <a:stretch>
            <a:fillRect/>
          </a:stretch>
        </p:blipFill>
        <p:spPr bwMode="auto">
          <a:xfrm>
            <a:off x="234231" y="3365286"/>
            <a:ext cx="4480755" cy="2981195"/>
          </a:xfrm>
          <a:prstGeom prst="rect">
            <a:avLst/>
          </a:prstGeom>
          <a:ln>
            <a:noFill/>
          </a:ln>
          <a:effectLst>
            <a:softEdge rad="112500"/>
          </a:effectLst>
        </p:spPr>
      </p:pic>
      <p:pic>
        <p:nvPicPr>
          <p:cNvPr id="23562" name="Picture 10" descr="Resultado de imagem para portugal turismo paisagens"/>
          <p:cNvPicPr>
            <a:picLocks noChangeAspect="1" noChangeArrowheads="1"/>
          </p:cNvPicPr>
          <p:nvPr/>
        </p:nvPicPr>
        <p:blipFill>
          <a:blip r:embed="rId5" cstate="print"/>
          <a:srcRect/>
          <a:stretch>
            <a:fillRect/>
          </a:stretch>
        </p:blipFill>
        <p:spPr bwMode="auto">
          <a:xfrm>
            <a:off x="587139" y="1218841"/>
            <a:ext cx="3128518" cy="2173984"/>
          </a:xfrm>
          <a:prstGeom prst="rect">
            <a:avLst/>
          </a:prstGeom>
          <a:ln>
            <a:noFill/>
          </a:ln>
          <a:effectLst>
            <a:softEdge rad="112500"/>
          </a:effectLst>
        </p:spPr>
      </p:pic>
      <p:pic>
        <p:nvPicPr>
          <p:cNvPr id="23566" name="Picture 14" descr="Imagem relacionada"/>
          <p:cNvPicPr>
            <a:picLocks noChangeAspect="1" noChangeArrowheads="1"/>
          </p:cNvPicPr>
          <p:nvPr/>
        </p:nvPicPr>
        <p:blipFill>
          <a:blip r:embed="rId6" cstate="print"/>
          <a:srcRect t="10919" r="5690"/>
          <a:stretch>
            <a:fillRect/>
          </a:stretch>
        </p:blipFill>
        <p:spPr bwMode="auto">
          <a:xfrm>
            <a:off x="3808818" y="783773"/>
            <a:ext cx="3247071" cy="1660775"/>
          </a:xfrm>
          <a:prstGeom prst="rect">
            <a:avLst/>
          </a:prstGeom>
          <a:ln>
            <a:noFill/>
          </a:ln>
          <a:effectLst>
            <a:softEdge rad="112500"/>
          </a:effectLst>
        </p:spPr>
      </p:pic>
      <p:pic>
        <p:nvPicPr>
          <p:cNvPr id="9" name="Picture 4" descr="douro portugal roteiro dos vinhos dicas de portugal o guia portugues.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84360" y="2405891"/>
            <a:ext cx="2338957" cy="1559792"/>
          </a:xfrm>
          <a:prstGeom prst="ellipse">
            <a:avLst/>
          </a:prstGeom>
          <a:ln>
            <a:noFill/>
          </a:ln>
          <a:effectLst>
            <a:softEdge rad="112500"/>
          </a:effectLst>
        </p:spPr>
      </p:pic>
      <p:pic>
        <p:nvPicPr>
          <p:cNvPr id="26628" name="Picture 4" descr="Imagem relacionada"/>
          <p:cNvPicPr>
            <a:picLocks noChangeAspect="1" noChangeArrowheads="1"/>
          </p:cNvPicPr>
          <p:nvPr/>
        </p:nvPicPr>
        <p:blipFill>
          <a:blip r:embed="rId8" cstate="print"/>
          <a:srcRect/>
          <a:stretch>
            <a:fillRect/>
          </a:stretch>
        </p:blipFill>
        <p:spPr bwMode="auto">
          <a:xfrm>
            <a:off x="6830954" y="2405892"/>
            <a:ext cx="2296147" cy="1530764"/>
          </a:xfrm>
          <a:prstGeom prst="ellipse">
            <a:avLst/>
          </a:prstGeom>
          <a:ln>
            <a:noFill/>
          </a:ln>
          <a:effectLst>
            <a:softEdge rad="112500"/>
          </a:effectLst>
        </p:spPr>
      </p:pic>
      <p:pic>
        <p:nvPicPr>
          <p:cNvPr id="26632" name="Picture 8" descr="Imagem relacionada"/>
          <p:cNvPicPr>
            <a:picLocks noChangeAspect="1" noChangeArrowheads="1"/>
          </p:cNvPicPr>
          <p:nvPr/>
        </p:nvPicPr>
        <p:blipFill>
          <a:blip r:embed="rId9" cstate="print"/>
          <a:srcRect/>
          <a:stretch>
            <a:fillRect/>
          </a:stretch>
        </p:blipFill>
        <p:spPr bwMode="auto">
          <a:xfrm>
            <a:off x="6903893" y="775437"/>
            <a:ext cx="2238161" cy="1492107"/>
          </a:xfrm>
          <a:prstGeom prst="ellipse">
            <a:avLst/>
          </a:prstGeom>
          <a:ln>
            <a:noFill/>
          </a:ln>
          <a:effectLst>
            <a:softEdge rad="112500"/>
          </a:effectLst>
        </p:spPr>
      </p:pic>
    </p:spTree>
    <p:extLst>
      <p:ext uri="{BB962C8B-B14F-4D97-AF65-F5344CB8AC3E}">
        <p14:creationId xmlns:p14="http://schemas.microsoft.com/office/powerpoint/2010/main" val="4076299086"/>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rreiro-do-paco.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80246" y="1242604"/>
            <a:ext cx="3756097" cy="2490153"/>
          </a:xfrm>
          <a:prstGeom prst="rect">
            <a:avLst/>
          </a:prstGeom>
          <a:ln>
            <a:noFill/>
          </a:ln>
          <a:effectLst>
            <a:softEdge rad="112500"/>
          </a:effectLst>
        </p:spPr>
      </p:pic>
      <p:sp>
        <p:nvSpPr>
          <p:cNvPr id="7" name="TextBox 6"/>
          <p:cNvSpPr txBox="1"/>
          <p:nvPr/>
        </p:nvSpPr>
        <p:spPr>
          <a:xfrm>
            <a:off x="2278742" y="6341574"/>
            <a:ext cx="6865257" cy="523220"/>
          </a:xfrm>
          <a:prstGeom prst="rect">
            <a:avLst/>
          </a:prstGeom>
          <a:noFill/>
        </p:spPr>
        <p:txBody>
          <a:bodyPr wrap="square" rtlCol="0">
            <a:spAutoFit/>
          </a:bodyPr>
          <a:lstStyle/>
          <a:p>
            <a:pPr algn="ctr"/>
            <a:r>
              <a:rPr lang="pt-PT" sz="2800" dirty="0" err="1" smtClean="0">
                <a:latin typeface="Calibri" panose="020F0502020204030204" pitchFamily="34" charset="0"/>
              </a:rPr>
              <a:t>And</a:t>
            </a:r>
            <a:r>
              <a:rPr lang="pt-PT" sz="2800" dirty="0" smtClean="0">
                <a:latin typeface="Calibri" panose="020F0502020204030204" pitchFamily="34" charset="0"/>
              </a:rPr>
              <a:t> </a:t>
            </a:r>
            <a:r>
              <a:rPr lang="pt-PT" sz="2800" dirty="0" err="1" smtClean="0">
                <a:latin typeface="Calibri" panose="020F0502020204030204" pitchFamily="34" charset="0"/>
              </a:rPr>
              <a:t>signs</a:t>
            </a:r>
            <a:r>
              <a:rPr lang="pt-PT" sz="2800" dirty="0" smtClean="0">
                <a:latin typeface="Calibri" panose="020F0502020204030204" pitchFamily="34" charset="0"/>
              </a:rPr>
              <a:t> </a:t>
            </a:r>
            <a:r>
              <a:rPr lang="pt-PT" sz="2800" dirty="0" err="1" smtClean="0">
                <a:latin typeface="Calibri" panose="020F0502020204030204" pitchFamily="34" charset="0"/>
              </a:rPr>
              <a:t>of</a:t>
            </a:r>
            <a:r>
              <a:rPr lang="pt-PT" sz="2800" dirty="0" smtClean="0">
                <a:latin typeface="Calibri" panose="020F0502020204030204" pitchFamily="34" charset="0"/>
              </a:rPr>
              <a:t> </a:t>
            </a:r>
            <a:r>
              <a:rPr lang="pt-PT" sz="2800" dirty="0" err="1" smtClean="0">
                <a:latin typeface="Calibri" panose="020F0502020204030204" pitchFamily="34" charset="0"/>
              </a:rPr>
              <a:t>history</a:t>
            </a:r>
            <a:r>
              <a:rPr lang="pt-PT" sz="2800" dirty="0" smtClean="0">
                <a:latin typeface="Calibri" panose="020F0502020204030204" pitchFamily="34" charset="0"/>
              </a:rPr>
              <a:t> </a:t>
            </a:r>
            <a:r>
              <a:rPr lang="pt-PT" sz="2800" dirty="0" err="1" smtClean="0">
                <a:latin typeface="Calibri" panose="020F0502020204030204" pitchFamily="34" charset="0"/>
              </a:rPr>
              <a:t>all</a:t>
            </a:r>
            <a:r>
              <a:rPr lang="pt-PT" sz="2800" dirty="0" smtClean="0">
                <a:latin typeface="Calibri" panose="020F0502020204030204" pitchFamily="34" charset="0"/>
              </a:rPr>
              <a:t> </a:t>
            </a:r>
            <a:r>
              <a:rPr lang="pt-PT" sz="2800" dirty="0" err="1" smtClean="0">
                <a:latin typeface="Calibri" panose="020F0502020204030204" pitchFamily="34" charset="0"/>
              </a:rPr>
              <a:t>over</a:t>
            </a:r>
            <a:r>
              <a:rPr lang="pt-PT" sz="2800" dirty="0">
                <a:latin typeface="Calibri" panose="020F0502020204030204" pitchFamily="34" charset="0"/>
              </a:rPr>
              <a:t> </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8" name="Picture 2" descr="http://www.teiaportuguesa.com/imagens/bandeiraportuguesa.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Resultado de imagem para portugal monumentos"/>
          <p:cNvPicPr>
            <a:picLocks noChangeAspect="1" noChangeArrowheads="1"/>
          </p:cNvPicPr>
          <p:nvPr/>
        </p:nvPicPr>
        <p:blipFill>
          <a:blip r:embed="rId4" cstate="print"/>
          <a:srcRect/>
          <a:stretch>
            <a:fillRect/>
          </a:stretch>
        </p:blipFill>
        <p:spPr bwMode="auto">
          <a:xfrm>
            <a:off x="5836686" y="4412343"/>
            <a:ext cx="3270567" cy="1899248"/>
          </a:xfrm>
          <a:prstGeom prst="rect">
            <a:avLst/>
          </a:prstGeom>
          <a:ln>
            <a:noFill/>
          </a:ln>
          <a:effectLst>
            <a:softEdge rad="112500"/>
          </a:effectLst>
        </p:spPr>
      </p:pic>
      <p:pic>
        <p:nvPicPr>
          <p:cNvPr id="22532" name="Picture 4" descr="Imagem relacionada"/>
          <p:cNvPicPr>
            <a:picLocks noChangeAspect="1" noChangeArrowheads="1"/>
          </p:cNvPicPr>
          <p:nvPr/>
        </p:nvPicPr>
        <p:blipFill>
          <a:blip r:embed="rId5" cstate="print"/>
          <a:srcRect/>
          <a:stretch>
            <a:fillRect/>
          </a:stretch>
        </p:blipFill>
        <p:spPr bwMode="auto">
          <a:xfrm>
            <a:off x="5936343" y="2622240"/>
            <a:ext cx="3098341" cy="1807366"/>
          </a:xfrm>
          <a:prstGeom prst="rect">
            <a:avLst/>
          </a:prstGeom>
          <a:ln>
            <a:noFill/>
          </a:ln>
          <a:effectLst>
            <a:softEdge rad="112500"/>
          </a:effectLst>
        </p:spPr>
      </p:pic>
      <p:pic>
        <p:nvPicPr>
          <p:cNvPr id="25602" name="Picture 2" descr="Resultado de imagem para janela de tomar"/>
          <p:cNvPicPr>
            <a:picLocks noChangeAspect="1" noChangeArrowheads="1"/>
          </p:cNvPicPr>
          <p:nvPr/>
        </p:nvPicPr>
        <p:blipFill>
          <a:blip r:embed="rId6" cstate="print"/>
          <a:srcRect l="10165" r="13194" b="8100"/>
          <a:stretch>
            <a:fillRect/>
          </a:stretch>
        </p:blipFill>
        <p:spPr bwMode="auto">
          <a:xfrm>
            <a:off x="164957" y="3631159"/>
            <a:ext cx="1961902" cy="3132037"/>
          </a:xfrm>
          <a:prstGeom prst="rect">
            <a:avLst/>
          </a:prstGeom>
          <a:ln>
            <a:noFill/>
          </a:ln>
          <a:effectLst>
            <a:softEdge rad="112500"/>
          </a:effectLst>
        </p:spPr>
      </p:pic>
      <p:pic>
        <p:nvPicPr>
          <p:cNvPr id="25604" name="Picture 4" descr="Resultado de imagem para padrÃ£o descobrimentos"/>
          <p:cNvPicPr>
            <a:picLocks noChangeAspect="1" noChangeArrowheads="1"/>
          </p:cNvPicPr>
          <p:nvPr/>
        </p:nvPicPr>
        <p:blipFill>
          <a:blip r:embed="rId7" cstate="print"/>
          <a:srcRect r="3690"/>
          <a:stretch>
            <a:fillRect/>
          </a:stretch>
        </p:blipFill>
        <p:spPr bwMode="auto">
          <a:xfrm>
            <a:off x="2123351" y="4055578"/>
            <a:ext cx="3812992" cy="2226985"/>
          </a:xfrm>
          <a:prstGeom prst="rect">
            <a:avLst/>
          </a:prstGeom>
          <a:ln>
            <a:noFill/>
          </a:ln>
          <a:effectLst>
            <a:softEdge rad="112500"/>
          </a:effectLst>
        </p:spPr>
      </p:pic>
      <p:pic>
        <p:nvPicPr>
          <p:cNvPr id="9" name="Picture 6" descr="\.jpe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4957" y="1683301"/>
            <a:ext cx="2139483" cy="14227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578" name="Picture 2" descr="Imagem relacionada"/>
          <p:cNvPicPr>
            <a:picLocks noChangeAspect="1" noChangeArrowheads="1"/>
          </p:cNvPicPr>
          <p:nvPr/>
        </p:nvPicPr>
        <p:blipFill>
          <a:blip r:embed="rId9" cstate="print"/>
          <a:srcRect/>
          <a:stretch>
            <a:fillRect/>
          </a:stretch>
        </p:blipFill>
        <p:spPr bwMode="auto">
          <a:xfrm>
            <a:off x="6059256" y="845965"/>
            <a:ext cx="2975427" cy="1674672"/>
          </a:xfrm>
          <a:prstGeom prst="rect">
            <a:avLst/>
          </a:prstGeom>
          <a:noFill/>
          <a:scene3d>
            <a:camera prst="perspectiveLeft"/>
            <a:lightRig rig="threePt" dir="t"/>
          </a:scene3d>
        </p:spPr>
      </p:pic>
    </p:spTree>
    <p:extLst>
      <p:ext uri="{BB962C8B-B14F-4D97-AF65-F5344CB8AC3E}">
        <p14:creationId xmlns:p14="http://schemas.microsoft.com/office/powerpoint/2010/main" val="3130895655"/>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8314"/>
          <a:stretch/>
        </p:blipFill>
        <p:spPr>
          <a:xfrm rot="481220">
            <a:off x="4474344" y="3226995"/>
            <a:ext cx="4087583" cy="2736391"/>
          </a:xfrm>
          <a:prstGeom prst="rect">
            <a:avLst/>
          </a:prstGeom>
          <a:ln>
            <a:noFill/>
          </a:ln>
          <a:effectLst>
            <a:softEdge rad="112500"/>
          </a:effectLst>
        </p:spPr>
      </p:pic>
      <p:pic>
        <p:nvPicPr>
          <p:cNvPr id="3" name="Picture 2"/>
          <p:cNvPicPr>
            <a:picLocks noChangeAspect="1"/>
          </p:cNvPicPr>
          <p:nvPr/>
        </p:nvPicPr>
        <p:blipFill rotWithShape="1">
          <a:blip r:embed="rId4" cstate="print"/>
          <a:srcRect l="1498" t="5516" r="3627" b="4842"/>
          <a:stretch/>
        </p:blipFill>
        <p:spPr>
          <a:xfrm rot="21087383">
            <a:off x="500714" y="1211162"/>
            <a:ext cx="4380674" cy="2432568"/>
          </a:xfrm>
          <a:prstGeom prst="rect">
            <a:avLst/>
          </a:prstGeom>
          <a:ln>
            <a:noFill/>
          </a:ln>
          <a:effectLst>
            <a:softEdge rad="112500"/>
          </a:effectLst>
        </p:spPr>
      </p:pic>
      <p:pic>
        <p:nvPicPr>
          <p:cNvPr id="4" name="Picture 3"/>
          <p:cNvPicPr>
            <a:picLocks noChangeAspect="1"/>
          </p:cNvPicPr>
          <p:nvPr/>
        </p:nvPicPr>
        <p:blipFill>
          <a:blip r:embed="rId5" cstate="print"/>
          <a:stretch>
            <a:fillRect/>
          </a:stretch>
        </p:blipFill>
        <p:spPr>
          <a:xfrm rot="21105860">
            <a:off x="445562" y="3705424"/>
            <a:ext cx="3714052" cy="2275460"/>
          </a:xfrm>
          <a:prstGeom prst="rect">
            <a:avLst/>
          </a:prstGeom>
          <a:ln>
            <a:noFill/>
          </a:ln>
          <a:effectLst>
            <a:softEdge rad="112500"/>
          </a:effectLst>
        </p:spPr>
      </p:pic>
      <p:pic>
        <p:nvPicPr>
          <p:cNvPr id="5" name="Picture 4"/>
          <p:cNvPicPr>
            <a:picLocks noChangeAspect="1"/>
          </p:cNvPicPr>
          <p:nvPr/>
        </p:nvPicPr>
        <p:blipFill>
          <a:blip r:embed="rId6" cstate="print"/>
          <a:stretch>
            <a:fillRect/>
          </a:stretch>
        </p:blipFill>
        <p:spPr>
          <a:xfrm rot="591148">
            <a:off x="4934216" y="1036549"/>
            <a:ext cx="4033606" cy="2181091"/>
          </a:xfrm>
          <a:prstGeom prst="rect">
            <a:avLst/>
          </a:prstGeom>
          <a:ln>
            <a:noFill/>
          </a:ln>
          <a:effectLst>
            <a:softEdge rad="112500"/>
          </a:effectLst>
        </p:spPr>
      </p:pic>
      <p:sp>
        <p:nvSpPr>
          <p:cNvPr id="7" name="TextBox 6"/>
          <p:cNvSpPr txBox="1"/>
          <p:nvPr/>
        </p:nvSpPr>
        <p:spPr>
          <a:xfrm>
            <a:off x="82312" y="6315005"/>
            <a:ext cx="9124683" cy="523220"/>
          </a:xfrm>
          <a:prstGeom prst="rect">
            <a:avLst/>
          </a:prstGeom>
          <a:noFill/>
        </p:spPr>
        <p:txBody>
          <a:bodyPr wrap="square" rtlCol="0">
            <a:spAutoFit/>
          </a:bodyPr>
          <a:lstStyle/>
          <a:p>
            <a:pPr algn="ctr"/>
            <a:r>
              <a:rPr lang="pt-PT" sz="2800" dirty="0" err="1" smtClean="0">
                <a:latin typeface="Calibri" panose="020F0502020204030204" pitchFamily="34" charset="0"/>
              </a:rPr>
              <a:t>It´s</a:t>
            </a:r>
            <a:r>
              <a:rPr lang="pt-PT" sz="2800" dirty="0" smtClean="0">
                <a:latin typeface="Calibri" panose="020F0502020204030204" pitchFamily="34" charset="0"/>
              </a:rPr>
              <a:t> a country </a:t>
            </a:r>
            <a:r>
              <a:rPr lang="pt-PT" sz="2800" dirty="0" err="1" smtClean="0">
                <a:latin typeface="Calibri" panose="020F0502020204030204" pitchFamily="34" charset="0"/>
              </a:rPr>
              <a:t>where</a:t>
            </a:r>
            <a:r>
              <a:rPr lang="pt-PT" sz="2800" dirty="0" smtClean="0">
                <a:latin typeface="Calibri" panose="020F0502020204030204" pitchFamily="34" charset="0"/>
              </a:rPr>
              <a:t> </a:t>
            </a:r>
            <a:r>
              <a:rPr lang="pt-PT" sz="2800" dirty="0" err="1" smtClean="0">
                <a:latin typeface="Calibri" panose="020F0502020204030204" pitchFamily="34" charset="0"/>
              </a:rPr>
              <a:t>the</a:t>
            </a:r>
            <a:r>
              <a:rPr lang="pt-PT" sz="2800" dirty="0" smtClean="0">
                <a:latin typeface="Calibri" panose="020F0502020204030204" pitchFamily="34" charset="0"/>
              </a:rPr>
              <a:t> </a:t>
            </a:r>
            <a:r>
              <a:rPr lang="pt-PT" sz="2800" dirty="0" err="1" smtClean="0">
                <a:latin typeface="Calibri" panose="020F0502020204030204" pitchFamily="34" charset="0"/>
              </a:rPr>
              <a:t>blue</a:t>
            </a:r>
            <a:r>
              <a:rPr lang="pt-PT" sz="2800" dirty="0" smtClean="0">
                <a:latin typeface="Calibri" panose="020F0502020204030204" pitchFamily="34" charset="0"/>
              </a:rPr>
              <a:t> </a:t>
            </a:r>
            <a:r>
              <a:rPr lang="pt-PT" sz="2800" dirty="0" err="1" smtClean="0">
                <a:latin typeface="Calibri" panose="020F0502020204030204" pitchFamily="34" charset="0"/>
              </a:rPr>
              <a:t>water</a:t>
            </a:r>
            <a:r>
              <a:rPr lang="pt-PT" sz="2800" dirty="0" smtClean="0">
                <a:latin typeface="Calibri" panose="020F0502020204030204" pitchFamily="34" charset="0"/>
              </a:rPr>
              <a:t> </a:t>
            </a:r>
            <a:r>
              <a:rPr lang="pt-PT" sz="2800" dirty="0" err="1" smtClean="0">
                <a:latin typeface="Calibri" panose="020F0502020204030204" pitchFamily="34" charset="0"/>
              </a:rPr>
              <a:t>mixes</a:t>
            </a:r>
            <a:r>
              <a:rPr lang="pt-PT" sz="2800" dirty="0" smtClean="0">
                <a:latin typeface="Calibri" panose="020F0502020204030204" pitchFamily="34" charset="0"/>
              </a:rPr>
              <a:t> </a:t>
            </a:r>
            <a:r>
              <a:rPr lang="pt-PT" sz="2800" dirty="0" err="1" smtClean="0">
                <a:latin typeface="Calibri" panose="020F0502020204030204" pitchFamily="34" charset="0"/>
              </a:rPr>
              <a:t>with</a:t>
            </a:r>
            <a:r>
              <a:rPr lang="pt-PT" sz="2800" dirty="0" smtClean="0">
                <a:latin typeface="Calibri" panose="020F0502020204030204" pitchFamily="34" charset="0"/>
              </a:rPr>
              <a:t> </a:t>
            </a:r>
            <a:r>
              <a:rPr lang="pt-PT" sz="2800" dirty="0" err="1" smtClean="0">
                <a:latin typeface="Calibri" panose="020F0502020204030204" pitchFamily="34" charset="0"/>
              </a:rPr>
              <a:t>the</a:t>
            </a:r>
            <a:r>
              <a:rPr lang="pt-PT" sz="2800" dirty="0" smtClean="0">
                <a:latin typeface="Calibri" panose="020F0502020204030204" pitchFamily="34" charset="0"/>
              </a:rPr>
              <a:t> </a:t>
            </a:r>
            <a:r>
              <a:rPr lang="pt-PT" sz="2800" dirty="0" err="1" smtClean="0">
                <a:latin typeface="Calibri" panose="020F0502020204030204" pitchFamily="34" charset="0"/>
              </a:rPr>
              <a:t>blue</a:t>
            </a:r>
            <a:r>
              <a:rPr lang="pt-PT" sz="2800" dirty="0" smtClean="0">
                <a:latin typeface="Calibri" panose="020F0502020204030204" pitchFamily="34" charset="0"/>
              </a:rPr>
              <a:t> </a:t>
            </a:r>
            <a:r>
              <a:rPr lang="pt-PT" sz="2800" dirty="0" err="1" smtClean="0">
                <a:latin typeface="Calibri" panose="020F0502020204030204" pitchFamily="34" charset="0"/>
              </a:rPr>
              <a:t>sky</a:t>
            </a:r>
            <a:r>
              <a:rPr lang="pt-PT" sz="2800" dirty="0" smtClean="0">
                <a:latin typeface="Calibri" panose="020F0502020204030204" pitchFamily="34" charset="0"/>
              </a:rPr>
              <a:t>.</a:t>
            </a:r>
            <a:endParaRPr lang="pt-PT" sz="2800" dirty="0">
              <a:latin typeface="Calibri" panose="020F0502020204030204" pitchFamily="34" charset="0"/>
            </a:endParaRPr>
          </a:p>
        </p:txBody>
      </p:sp>
      <p:pic>
        <p:nvPicPr>
          <p:cNvPr id="8" name="Picture 2" descr="http://www.teiaportuguesa.com/imagens/bandeiraportuguesa.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2312" y="118279"/>
            <a:ext cx="504827"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87735"/>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e XÃ¡vega">
            <a:extLst>
              <a:ext uri="{FF2B5EF4-FFF2-40B4-BE49-F238E27FC236}">
                <a16:creationId xmlns="" xmlns:a16="http://schemas.microsoft.com/office/drawing/2014/main" id="{9F3E7E57-DD69-4C19-ADBB-7C3CD8105B1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5406" r="2" b="384"/>
          <a:stretch/>
        </p:blipFill>
        <p:spPr bwMode="auto">
          <a:xfrm>
            <a:off x="451413" y="494467"/>
            <a:ext cx="4086296" cy="30030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 name="Picture 6" descr="http://www.universia.com.br/net/images/ciudades/r/ro/rom/romarias.gif">
            <a:extLst>
              <a:ext uri="{FF2B5EF4-FFF2-40B4-BE49-F238E27FC236}">
                <a16:creationId xmlns="" xmlns:a16="http://schemas.microsoft.com/office/drawing/2014/main" id="{A883C9A2-E371-4D15-ADFC-80DCACB446F0}"/>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536" r="2115" b="2"/>
          <a:stretch/>
        </p:blipFill>
        <p:spPr bwMode="auto">
          <a:xfrm>
            <a:off x="4768561" y="494467"/>
            <a:ext cx="3877965" cy="29064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8" name="Picture 6" descr="Resultado de imagem para santospopulares">
            <a:extLst>
              <a:ext uri="{FF2B5EF4-FFF2-40B4-BE49-F238E27FC236}">
                <a16:creationId xmlns="" xmlns:a16="http://schemas.microsoft.com/office/drawing/2014/main" id="{0D40A6EA-0DF0-4C5D-8E97-B786FCB8DE8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2" b="1014"/>
          <a:stretch/>
        </p:blipFill>
        <p:spPr bwMode="auto">
          <a:xfrm>
            <a:off x="335213" y="3489161"/>
            <a:ext cx="4202495" cy="26454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0" name="Picture 8" descr="Imagem relacionada">
            <a:extLst>
              <a:ext uri="{FF2B5EF4-FFF2-40B4-BE49-F238E27FC236}">
                <a16:creationId xmlns="" xmlns:a16="http://schemas.microsoft.com/office/drawing/2014/main" id="{C8A00E8B-1859-47FF-923D-0C31D13AF58D}"/>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0624" r="10111" b="2"/>
          <a:stretch/>
        </p:blipFill>
        <p:spPr bwMode="auto">
          <a:xfrm>
            <a:off x="4606291" y="3489161"/>
            <a:ext cx="4202507" cy="26454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6" name="Picture 4" descr="Santos Populares&#10;Local: Lisboa&#10;Foto: JosÃ© Frade">
            <a:extLst>
              <a:ext uri="{FF2B5EF4-FFF2-40B4-BE49-F238E27FC236}">
                <a16:creationId xmlns="" xmlns:a16="http://schemas.microsoft.com/office/drawing/2014/main" id="{CCB90430-C9A3-42E6-8377-57A91F81E3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06" r="6028" b="1"/>
          <a:stretch/>
        </p:blipFill>
        <p:spPr bwMode="auto">
          <a:xfrm>
            <a:off x="2987802" y="1918639"/>
            <a:ext cx="3168396" cy="30207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15930" y="6236803"/>
            <a:ext cx="8030596" cy="523220"/>
          </a:xfrm>
          <a:prstGeom prst="rect">
            <a:avLst/>
          </a:prstGeom>
          <a:noFill/>
        </p:spPr>
        <p:txBody>
          <a:bodyPr wrap="none" rtlCol="0">
            <a:spAutoFit/>
          </a:bodyPr>
          <a:lstStyle/>
          <a:p>
            <a:r>
              <a:rPr lang="en-US" sz="2800" b="1" dirty="0">
                <a:latin typeface="Calibri" panose="020F0502020204030204" pitchFamily="34" charset="0"/>
              </a:rPr>
              <a:t>Portugal has many traditions that fill us with pride ...</a:t>
            </a:r>
            <a:endParaRPr lang="pt-PT" sz="2800" b="1" dirty="0">
              <a:latin typeface="Calibri" panose="020F0502020204030204" pitchFamily="34" charset="0"/>
            </a:endParaRPr>
          </a:p>
        </p:txBody>
      </p:sp>
    </p:spTree>
    <p:extLst>
      <p:ext uri="{BB962C8B-B14F-4D97-AF65-F5344CB8AC3E}">
        <p14:creationId xmlns:p14="http://schemas.microsoft.com/office/powerpoint/2010/main" val="263420011"/>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0.wp.com/ncultura.pt/wp-content/uploads/2018/04/artesanato_portugues_3.jpg?fit=900%2C600&amp;ssl=1">
            <a:extLst>
              <a:ext uri="{FF2B5EF4-FFF2-40B4-BE49-F238E27FC236}">
                <a16:creationId xmlns="" xmlns:a16="http://schemas.microsoft.com/office/drawing/2014/main" id="{FC608090-5AD5-42BF-8CA0-D2A9A2A9143A}"/>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852" r="20177" b="1"/>
          <a:stretch/>
        </p:blipFill>
        <p:spPr bwMode="auto">
          <a:xfrm>
            <a:off x="352100" y="920182"/>
            <a:ext cx="4102700" cy="295929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 xmlns:a16="http://schemas.microsoft.com/office/drawing/2014/main" id="{E37926F9-4EC6-4367-97D3-3FB623748CA6}"/>
              </a:ext>
            </a:extLst>
          </p:cNvPr>
          <p:cNvPicPr>
            <a:picLocks noChangeAspect="1"/>
          </p:cNvPicPr>
          <p:nvPr/>
        </p:nvPicPr>
        <p:blipFill rotWithShape="1">
          <a:blip r:embed="rId3" cstate="print"/>
          <a:srcRect l="3714" r="12606" b="-2"/>
          <a:stretch/>
        </p:blipFill>
        <p:spPr>
          <a:xfrm>
            <a:off x="4264746" y="81035"/>
            <a:ext cx="4785693" cy="31135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Marcador de Posição de Conteúdo 3">
            <a:extLst>
              <a:ext uri="{FF2B5EF4-FFF2-40B4-BE49-F238E27FC236}">
                <a16:creationId xmlns="" xmlns:a16="http://schemas.microsoft.com/office/drawing/2014/main" id="{8A8F0AA9-98F7-4317-9A40-520766E484FE}"/>
              </a:ext>
            </a:extLst>
          </p:cNvPr>
          <p:cNvPicPr>
            <a:picLocks noChangeAspect="1"/>
          </p:cNvPicPr>
          <p:nvPr/>
        </p:nvPicPr>
        <p:blipFill rotWithShape="1">
          <a:blip r:embed="rId4" cstate="print"/>
          <a:srcRect t="8299" r="2" b="36173"/>
          <a:stretch/>
        </p:blipFill>
        <p:spPr>
          <a:xfrm>
            <a:off x="92597" y="3790950"/>
            <a:ext cx="6308203" cy="30670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m 9">
            <a:extLst>
              <a:ext uri="{FF2B5EF4-FFF2-40B4-BE49-F238E27FC236}">
                <a16:creationId xmlns="" xmlns:a16="http://schemas.microsoft.com/office/drawing/2014/main" id="{97EE66C6-571B-44AB-A4F8-0C12DD28626E}"/>
              </a:ext>
            </a:extLst>
          </p:cNvPr>
          <p:cNvPicPr>
            <a:picLocks noChangeAspect="1"/>
          </p:cNvPicPr>
          <p:nvPr/>
        </p:nvPicPr>
        <p:blipFill rotWithShape="1">
          <a:blip r:embed="rId5" cstate="print">
            <a:extLst/>
          </a:blip>
          <a:srcRect l="9741" r="4363"/>
          <a:stretch/>
        </p:blipFill>
        <p:spPr>
          <a:xfrm>
            <a:off x="4339181" y="2696901"/>
            <a:ext cx="4804819" cy="41610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m 5">
            <a:extLst>
              <a:ext uri="{FF2B5EF4-FFF2-40B4-BE49-F238E27FC236}">
                <a16:creationId xmlns="" xmlns:a16="http://schemas.microsoft.com/office/drawing/2014/main" id="{9824C87D-8FC4-4436-A312-A3AD6142812D}"/>
              </a:ext>
            </a:extLst>
          </p:cNvPr>
          <p:cNvPicPr>
            <a:picLocks noChangeAspect="1"/>
          </p:cNvPicPr>
          <p:nvPr/>
        </p:nvPicPr>
        <p:blipFill rotWithShape="1">
          <a:blip r:embed="rId6" cstate="print">
            <a:extLst/>
          </a:blip>
          <a:srcRect l="18129" r="19372" b="2"/>
          <a:stretch/>
        </p:blipFill>
        <p:spPr>
          <a:xfrm>
            <a:off x="2980859" y="2801075"/>
            <a:ext cx="3130574" cy="31305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Imagem 10">
            <a:extLst>
              <a:ext uri="{FF2B5EF4-FFF2-40B4-BE49-F238E27FC236}">
                <a16:creationId xmlns="" xmlns:a16="http://schemas.microsoft.com/office/drawing/2014/main" id="{465AC68D-FA0B-4BBC-BABC-F423A1AA602F}"/>
              </a:ext>
            </a:extLst>
          </p:cNvPr>
          <p:cNvPicPr>
            <a:picLocks noChangeAspect="1"/>
          </p:cNvPicPr>
          <p:nvPr/>
        </p:nvPicPr>
        <p:blipFill rotWithShape="1">
          <a:blip r:embed="rId7" cstate="print">
            <a:extLst/>
          </a:blip>
          <a:srcRect l="20915" r="32029" b="1"/>
          <a:stretch/>
        </p:blipFill>
        <p:spPr>
          <a:xfrm>
            <a:off x="5745923" y="81035"/>
            <a:ext cx="3398077" cy="32531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Rectângulo 1"/>
          <p:cNvSpPr/>
          <p:nvPr/>
        </p:nvSpPr>
        <p:spPr>
          <a:xfrm>
            <a:off x="92598" y="142331"/>
            <a:ext cx="4246584" cy="707886"/>
          </a:xfrm>
          <a:prstGeom prst="rect">
            <a:avLst/>
          </a:prstGeom>
        </p:spPr>
        <p:txBody>
          <a:bodyPr wrap="square">
            <a:spAutoFit/>
          </a:bodyPr>
          <a:lstStyle/>
          <a:p>
            <a:pPr algn="ctr"/>
            <a:r>
              <a:rPr lang="pt-PT" sz="4000" dirty="0" err="1"/>
              <a:t>Various</a:t>
            </a:r>
            <a:r>
              <a:rPr lang="pt-PT" sz="4000" dirty="0"/>
              <a:t> </a:t>
            </a:r>
            <a:r>
              <a:rPr lang="pt-PT" sz="4000" dirty="0" err="1" smtClean="0"/>
              <a:t>Crafts</a:t>
            </a:r>
            <a:r>
              <a:rPr lang="pt-PT" sz="4000" dirty="0" smtClean="0"/>
              <a:t>…</a:t>
            </a:r>
            <a:endParaRPr lang="pt-PT" sz="4000" dirty="0"/>
          </a:p>
        </p:txBody>
      </p:sp>
    </p:spTree>
    <p:extLst>
      <p:ext uri="{BB962C8B-B14F-4D97-AF65-F5344CB8AC3E}">
        <p14:creationId xmlns:p14="http://schemas.microsoft.com/office/powerpoint/2010/main" val="742936813"/>
      </p:ext>
    </p:extLst>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2005</TotalTime>
  <Words>358</Words>
  <Application>Microsoft Office PowerPoint</Application>
  <PresentationFormat>Apresentação no Ecrã (4:3)</PresentationFormat>
  <Paragraphs>52</Paragraphs>
  <Slides>20</Slides>
  <Notes>7</Notes>
  <HiddenSlides>0</HiddenSlides>
  <MMClips>0</MMClips>
  <ScaleCrop>false</ScaleCrop>
  <HeadingPairs>
    <vt:vector size="4" baseType="variant">
      <vt:variant>
        <vt:lpstr>Tema</vt:lpstr>
      </vt:variant>
      <vt:variant>
        <vt:i4>1</vt:i4>
      </vt:variant>
      <vt:variant>
        <vt:lpstr>Títulos dos diapositivos</vt:lpstr>
      </vt:variant>
      <vt:variant>
        <vt:i4>20</vt:i4>
      </vt:variant>
    </vt:vector>
  </HeadingPairs>
  <TitlesOfParts>
    <vt:vector size="21" baseType="lpstr">
      <vt:lpstr>Sky</vt:lpstr>
      <vt:lpstr>Portugal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Agrupamento Emídio Navarro</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Portugal</dc:title>
  <dc:creator>ANA RAMOS</dc:creator>
  <cp:lastModifiedBy>c.peneda</cp:lastModifiedBy>
  <cp:revision>166</cp:revision>
  <dcterms:created xsi:type="dcterms:W3CDTF">2015-04-11T15:23:16Z</dcterms:created>
  <dcterms:modified xsi:type="dcterms:W3CDTF">2021-04-29T11:10:38Z</dcterms:modified>
</cp:coreProperties>
</file>